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456" r:id="rId2"/>
    <p:sldId id="457" r:id="rId3"/>
    <p:sldId id="458" r:id="rId4"/>
    <p:sldId id="459" r:id="rId5"/>
    <p:sldId id="460" r:id="rId6"/>
    <p:sldId id="461" r:id="rId7"/>
    <p:sldId id="462" r:id="rId8"/>
    <p:sldId id="455" r:id="rId9"/>
    <p:sldId id="257" r:id="rId10"/>
    <p:sldId id="258" r:id="rId11"/>
    <p:sldId id="346" r:id="rId12"/>
    <p:sldId id="449" r:id="rId13"/>
    <p:sldId id="448" r:id="rId14"/>
    <p:sldId id="454" r:id="rId15"/>
    <p:sldId id="374" r:id="rId16"/>
    <p:sldId id="360" r:id="rId17"/>
    <p:sldId id="379" r:id="rId18"/>
    <p:sldId id="382" r:id="rId19"/>
    <p:sldId id="383" r:id="rId20"/>
    <p:sldId id="364" r:id="rId21"/>
    <p:sldId id="384" r:id="rId22"/>
    <p:sldId id="366" r:id="rId23"/>
    <p:sldId id="367" r:id="rId24"/>
    <p:sldId id="385" r:id="rId25"/>
    <p:sldId id="386" r:id="rId26"/>
    <p:sldId id="387" r:id="rId27"/>
    <p:sldId id="388" r:id="rId2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6699"/>
    <a:srgbClr val="CCFF99"/>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A107856-5554-42FB-B03E-39F5DBC370BA}" styleName="Средний стиль 4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1212"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_rels/chart10.xml.rels><?xml version="1.0" encoding="UTF-8" standalone="yes"?>
<Relationships xmlns="http://schemas.openxmlformats.org/package/2006/relationships"><Relationship Id="rId1" Type="http://schemas.openxmlformats.org/officeDocument/2006/relationships/package" Target="../embeddings/_____Microsoft_Excel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_____Microsoft_Excel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_____Microsoft_Excel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_____Microsoft_Excel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_____Microsoft_Excel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_____Microsoft_Excel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_____Microsoft_Excel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_____Microsoft_Excel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_____Microsoft_Excel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_____Microsoft_Excel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Excel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_____Microsoft_Excel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_____Microsoft_Excel20.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Excel2.xlsx"/></Relationships>
</file>

<file path=ppt/charts/_rels/chart4.xml.rels><?xml version="1.0" encoding="UTF-8" standalone="yes"?>
<Relationships xmlns="http://schemas.openxmlformats.org/package/2006/relationships"><Relationship Id="rId1" Type="http://schemas.openxmlformats.org/officeDocument/2006/relationships/package" Target="../embeddings/_____Microsoft_Excel3.xlsx"/></Relationships>
</file>

<file path=ppt/charts/_rels/chart5.xml.rels><?xml version="1.0" encoding="UTF-8" standalone="yes"?>
<Relationships xmlns="http://schemas.openxmlformats.org/package/2006/relationships"><Relationship Id="rId1" Type="http://schemas.openxmlformats.org/officeDocument/2006/relationships/package" Target="../embeddings/_____Microsoft_Excel4.xlsx"/></Relationships>
</file>

<file path=ppt/charts/_rels/chart6.xml.rels><?xml version="1.0" encoding="UTF-8" standalone="yes"?>
<Relationships xmlns="http://schemas.openxmlformats.org/package/2006/relationships"><Relationship Id="rId1" Type="http://schemas.openxmlformats.org/officeDocument/2006/relationships/package" Target="../embeddings/_____Microsoft_Excel5.xlsx"/></Relationships>
</file>

<file path=ppt/charts/_rels/chart7.xml.rels><?xml version="1.0" encoding="UTF-8" standalone="yes"?>
<Relationships xmlns="http://schemas.openxmlformats.org/package/2006/relationships"><Relationship Id="rId1" Type="http://schemas.openxmlformats.org/officeDocument/2006/relationships/package" Target="../embeddings/_____Microsoft_Excel6.xlsx"/></Relationships>
</file>

<file path=ppt/charts/_rels/chart8.xml.rels><?xml version="1.0" encoding="UTF-8" standalone="yes"?>
<Relationships xmlns="http://schemas.openxmlformats.org/package/2006/relationships"><Relationship Id="rId1" Type="http://schemas.openxmlformats.org/officeDocument/2006/relationships/package" Target="../embeddings/_____Microsoft_Excel7.xlsx"/></Relationships>
</file>

<file path=ppt/charts/_rels/chart9.xml.rels><?xml version="1.0" encoding="UTF-8" standalone="yes"?>
<Relationships xmlns="http://schemas.openxmlformats.org/package/2006/relationships"><Relationship Id="rId1" Type="http://schemas.openxmlformats.org/officeDocument/2006/relationships/package" Target="../embeddings/_____Microsoft_Excel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40"/>
    </mc:Choice>
    <mc:Fallback>
      <c:style val="40"/>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Sheet1!$B$1</c:f>
              <c:strCache>
                <c:ptCount val="1"/>
                <c:pt idx="0">
                  <c:v>Series 1</c:v>
                </c:pt>
              </c:strCache>
            </c:strRef>
          </c:tx>
          <c:spPr>
            <a:solidFill>
              <a:srgbClr val="92D050"/>
            </a:solidFill>
            <a:ln>
              <a:solidFill>
                <a:srgbClr val="92D050"/>
              </a:solidFill>
            </a:ln>
          </c:spPr>
          <c:invertIfNegative val="0"/>
          <c:dLbls>
            <c:spPr>
              <a:noFill/>
              <a:ln>
                <a:noFill/>
              </a:ln>
              <a:effectLst/>
            </c:spPr>
            <c:txPr>
              <a:bodyPr/>
              <a:lstStyle/>
              <a:p>
                <a:pPr>
                  <a:defRPr lang="ru-RU"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Sheet1!$A$2:$A$15</c:f>
              <c:strCache>
                <c:ptCount val="14"/>
                <c:pt idx="0">
                  <c:v>სხვა </c:v>
                </c:pt>
                <c:pt idx="1">
                  <c:v>შავი ზღვის საერთაშორისო უნივერსიტეტი</c:v>
                </c:pt>
                <c:pt idx="2">
                  <c:v>საქ. დავით აღმაშენებელის სახელობის უნივერსიტეტი (სდასუ)</c:v>
                </c:pt>
                <c:pt idx="3">
                  <c:v>საზოგადოებრივ საქმეთა ინსტიტუტი (“ჯიპა”)</c:v>
                </c:pt>
                <c:pt idx="4">
                  <c:v>საქართველოს ეროვნული უნივერსიტეტი ("სეუ")</c:v>
                </c:pt>
                <c:pt idx="5">
                  <c:v>კავკასიის უნივერსიტეტი </c:v>
                </c:pt>
                <c:pt idx="6">
                  <c:v>თბილისის სახელმწიფო სამედიცინო უნივერსიტეტი</c:v>
                </c:pt>
                <c:pt idx="7">
                  <c:v>საქართველოს სახელმწიფო აგრარული უნივერსიტეტი </c:v>
                </c:pt>
                <c:pt idx="8">
                  <c:v>თავისუფალი უნივერსიტეტი </c:v>
                </c:pt>
                <c:pt idx="9">
                  <c:v>აკაკი წერეთლის სახელმწიფო უნივერსიტეტი</c:v>
                </c:pt>
                <c:pt idx="10">
                  <c:v>სოხუმის სახელმწიფო უნივერსიტეტი</c:v>
                </c:pt>
                <c:pt idx="11">
                  <c:v>საქართველოს ტექნიკური უნივერსიტეტი (“გეპეი”)</c:v>
                </c:pt>
                <c:pt idx="12">
                  <c:v>ილიას სახელმწიფო უნივერსიტეტი (“ილიაუნი”)</c:v>
                </c:pt>
                <c:pt idx="13">
                  <c:v>ივანე ჯავახიშვილის სახელობის თბილისის სახელმწიფო უნივერსიტეტი (თსუ)</c:v>
                </c:pt>
              </c:strCache>
            </c:strRef>
          </c:cat>
          <c:val>
            <c:numRef>
              <c:f>Sheet1!$B$2:$B$15</c:f>
              <c:numCache>
                <c:formatCode>###0.0%</c:formatCode>
                <c:ptCount val="14"/>
                <c:pt idx="0">
                  <c:v>0.25900000000000001</c:v>
                </c:pt>
                <c:pt idx="1">
                  <c:v>1.7391304347826087E-2</c:v>
                </c:pt>
                <c:pt idx="2">
                  <c:v>2.6086956521739181E-2</c:v>
                </c:pt>
                <c:pt idx="3">
                  <c:v>3.4782608695652174E-2</c:v>
                </c:pt>
                <c:pt idx="4">
                  <c:v>5.1999999999999998E-2</c:v>
                </c:pt>
                <c:pt idx="5">
                  <c:v>5.1999999999999998E-2</c:v>
                </c:pt>
                <c:pt idx="6">
                  <c:v>5.2173913043478355E-2</c:v>
                </c:pt>
                <c:pt idx="7">
                  <c:v>7.8260869565217397E-2</c:v>
                </c:pt>
                <c:pt idx="8">
                  <c:v>0.10434782608695653</c:v>
                </c:pt>
                <c:pt idx="9">
                  <c:v>0.12173913043478271</c:v>
                </c:pt>
                <c:pt idx="10">
                  <c:v>0.15652173913043507</c:v>
                </c:pt>
                <c:pt idx="11">
                  <c:v>0.20869565217391306</c:v>
                </c:pt>
                <c:pt idx="12">
                  <c:v>0.2521739130434783</c:v>
                </c:pt>
                <c:pt idx="13">
                  <c:v>0.573913043478261</c:v>
                </c:pt>
              </c:numCache>
            </c:numRef>
          </c:val>
          <c:extLst>
            <c:ext xmlns:c16="http://schemas.microsoft.com/office/drawing/2014/chart" uri="{C3380CC4-5D6E-409C-BE32-E72D297353CC}">
              <c16:uniqueId val="{00000000-3D8A-4C1F-98E2-E8B94679DA97}"/>
            </c:ext>
          </c:extLst>
        </c:ser>
        <c:dLbls>
          <c:showLegendKey val="0"/>
          <c:showVal val="1"/>
          <c:showCatName val="0"/>
          <c:showSerName val="0"/>
          <c:showPercent val="0"/>
          <c:showBubbleSize val="0"/>
        </c:dLbls>
        <c:gapWidth val="95"/>
        <c:gapDepth val="95"/>
        <c:shape val="box"/>
        <c:axId val="93810688"/>
        <c:axId val="108941312"/>
        <c:axId val="0"/>
      </c:bar3DChart>
      <c:catAx>
        <c:axId val="93810688"/>
        <c:scaling>
          <c:orientation val="minMax"/>
        </c:scaling>
        <c:delete val="0"/>
        <c:axPos val="l"/>
        <c:numFmt formatCode="General" sourceLinked="0"/>
        <c:majorTickMark val="none"/>
        <c:minorTickMark val="none"/>
        <c:tickLblPos val="nextTo"/>
        <c:txPr>
          <a:bodyPr/>
          <a:lstStyle/>
          <a:p>
            <a:pPr>
              <a:defRPr lang="ru-RU" sz="1000"/>
            </a:pPr>
            <a:endParaRPr lang="en-US"/>
          </a:p>
        </c:txPr>
        <c:crossAx val="108941312"/>
        <c:crosses val="autoZero"/>
        <c:auto val="1"/>
        <c:lblAlgn val="ctr"/>
        <c:lblOffset val="100"/>
        <c:noMultiLvlLbl val="0"/>
      </c:catAx>
      <c:valAx>
        <c:axId val="108941312"/>
        <c:scaling>
          <c:orientation val="minMax"/>
        </c:scaling>
        <c:delete val="1"/>
        <c:axPos val="b"/>
        <c:numFmt formatCode="###0.0%" sourceLinked="1"/>
        <c:majorTickMark val="out"/>
        <c:minorTickMark val="none"/>
        <c:tickLblPos val="none"/>
        <c:crossAx val="93810688"/>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26129933398139427"/>
          <c:y val="0.25295835421797025"/>
          <c:w val="0.73870066601860573"/>
          <c:h val="0.7184105933391095"/>
        </c:manualLayout>
      </c:layout>
      <c:bar3DChart>
        <c:barDir val="bar"/>
        <c:grouping val="percentStacked"/>
        <c:varyColors val="0"/>
        <c:ser>
          <c:idx val="0"/>
          <c:order val="0"/>
          <c:tx>
            <c:strRef>
              <c:f>Лист1!$B$1</c:f>
              <c:strCache>
                <c:ptCount val="1"/>
                <c:pt idx="0">
                  <c:v>აპლიკანტების სიმწირე/ნაკლებობა შრომით ბაზარზე</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მენეჯმენტი და ადმინისტრირება </c:v>
                </c:pt>
              </c:strCache>
            </c:strRef>
          </c:cat>
          <c:val>
            <c:numRef>
              <c:f>Лист1!$B$2</c:f>
              <c:numCache>
                <c:formatCode>###0.0%</c:formatCode>
                <c:ptCount val="1"/>
                <c:pt idx="0">
                  <c:v>0.35</c:v>
                </c:pt>
              </c:numCache>
            </c:numRef>
          </c:val>
          <c:extLst>
            <c:ext xmlns:c16="http://schemas.microsoft.com/office/drawing/2014/chart" uri="{C3380CC4-5D6E-409C-BE32-E72D297353CC}">
              <c16:uniqueId val="{00000000-14E3-4EBF-A30E-44DA1AF45D79}"/>
            </c:ext>
          </c:extLst>
        </c:ser>
        <c:ser>
          <c:idx val="1"/>
          <c:order val="1"/>
          <c:tx>
            <c:strRef>
              <c:f>Лист1!$C$1</c:f>
              <c:strCache>
                <c:ptCount val="1"/>
                <c:pt idx="0">
                  <c:v>აპლიკანტებს არ ჰქონდათ საჭირო ცოდნა/ კვალიფიკაცია</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მენეჯმენტი და ადმინისტრირება </c:v>
                </c:pt>
              </c:strCache>
            </c:strRef>
          </c:cat>
          <c:val>
            <c:numRef>
              <c:f>Лист1!$C$2</c:f>
              <c:numCache>
                <c:formatCode>###0.0%</c:formatCode>
                <c:ptCount val="1"/>
                <c:pt idx="0">
                  <c:v>0.57999999999999996</c:v>
                </c:pt>
              </c:numCache>
            </c:numRef>
          </c:val>
          <c:extLst>
            <c:ext xmlns:c16="http://schemas.microsoft.com/office/drawing/2014/chart" uri="{C3380CC4-5D6E-409C-BE32-E72D297353CC}">
              <c16:uniqueId val="{00000001-14E3-4EBF-A30E-44DA1AF45D79}"/>
            </c:ext>
          </c:extLst>
        </c:ser>
        <c:ser>
          <c:idx val="2"/>
          <c:order val="2"/>
          <c:tx>
            <c:strRef>
              <c:f>Лист1!$D$1</c:f>
              <c:strCache>
                <c:ptCount val="1"/>
                <c:pt idx="0">
                  <c:v>შრომითი ხელშეკრულების პირობები</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მენეჯმენტი და ადმინისტრირება </c:v>
                </c:pt>
              </c:strCache>
            </c:strRef>
          </c:cat>
          <c:val>
            <c:numRef>
              <c:f>Лист1!$D$2</c:f>
              <c:numCache>
                <c:formatCode>###0.0%</c:formatCode>
                <c:ptCount val="1"/>
                <c:pt idx="0">
                  <c:v>7.0000000000000007E-2</c:v>
                </c:pt>
              </c:numCache>
            </c:numRef>
          </c:val>
          <c:extLst>
            <c:ext xmlns:c16="http://schemas.microsoft.com/office/drawing/2014/chart" uri="{C3380CC4-5D6E-409C-BE32-E72D297353CC}">
              <c16:uniqueId val="{00000002-14E3-4EBF-A30E-44DA1AF45D79}"/>
            </c:ext>
          </c:extLst>
        </c:ser>
        <c:dLbls>
          <c:showLegendKey val="0"/>
          <c:showVal val="1"/>
          <c:showCatName val="0"/>
          <c:showSerName val="0"/>
          <c:showPercent val="0"/>
          <c:showBubbleSize val="0"/>
        </c:dLbls>
        <c:gapWidth val="95"/>
        <c:gapDepth val="95"/>
        <c:shape val="box"/>
        <c:axId val="131619072"/>
        <c:axId val="131645440"/>
        <c:axId val="0"/>
      </c:bar3DChart>
      <c:catAx>
        <c:axId val="131619072"/>
        <c:scaling>
          <c:orientation val="minMax"/>
        </c:scaling>
        <c:delete val="0"/>
        <c:axPos val="l"/>
        <c:numFmt formatCode="General" sourceLinked="0"/>
        <c:majorTickMark val="none"/>
        <c:minorTickMark val="none"/>
        <c:tickLblPos val="nextTo"/>
        <c:crossAx val="131645440"/>
        <c:crosses val="autoZero"/>
        <c:auto val="1"/>
        <c:lblAlgn val="ctr"/>
        <c:lblOffset val="100"/>
        <c:noMultiLvlLbl val="0"/>
      </c:catAx>
      <c:valAx>
        <c:axId val="131645440"/>
        <c:scaling>
          <c:orientation val="minMax"/>
        </c:scaling>
        <c:delete val="1"/>
        <c:axPos val="b"/>
        <c:numFmt formatCode="0%" sourceLinked="1"/>
        <c:majorTickMark val="out"/>
        <c:minorTickMark val="none"/>
        <c:tickLblPos val="none"/>
        <c:crossAx val="131619072"/>
        <c:crosses val="autoZero"/>
        <c:crossBetween val="between"/>
      </c:valAx>
    </c:plotArea>
    <c:legend>
      <c:legendPos val="t"/>
      <c:layout>
        <c:manualLayout>
          <c:xMode val="edge"/>
          <c:yMode val="edge"/>
          <c:x val="0"/>
          <c:y val="8.6558364860044913E-4"/>
          <c:w val="0.9665944111922512"/>
          <c:h val="0.18131975467392544"/>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Sheet1!$B$1</c:f>
              <c:strCache>
                <c:ptCount val="1"/>
                <c:pt idx="0">
                  <c:v>აპირებს</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c:f>
              <c:strCache>
                <c:ptCount val="1"/>
                <c:pt idx="0">
                  <c:v>მენეჯმენტი და ადმინისტრირება </c:v>
                </c:pt>
              </c:strCache>
            </c:strRef>
          </c:cat>
          <c:val>
            <c:numRef>
              <c:f>Sheet1!$B$2</c:f>
              <c:numCache>
                <c:formatCode>###0.0</c:formatCode>
                <c:ptCount val="1"/>
                <c:pt idx="0">
                  <c:v>50.4</c:v>
                </c:pt>
              </c:numCache>
            </c:numRef>
          </c:val>
          <c:extLst>
            <c:ext xmlns:c16="http://schemas.microsoft.com/office/drawing/2014/chart" uri="{C3380CC4-5D6E-409C-BE32-E72D297353CC}">
              <c16:uniqueId val="{00000000-357E-4CD7-9FA3-1F3BBE9A41B3}"/>
            </c:ext>
          </c:extLst>
        </c:ser>
        <c:ser>
          <c:idx val="1"/>
          <c:order val="1"/>
          <c:tx>
            <c:strRef>
              <c:f>Sheet1!$C$1</c:f>
              <c:strCache>
                <c:ptCount val="1"/>
                <c:pt idx="0">
                  <c:v>არ აპირებს</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c:f>
              <c:strCache>
                <c:ptCount val="1"/>
                <c:pt idx="0">
                  <c:v>მენეჯმენტი და ადმინისტრირება </c:v>
                </c:pt>
              </c:strCache>
            </c:strRef>
          </c:cat>
          <c:val>
            <c:numRef>
              <c:f>Sheet1!$C$2</c:f>
              <c:numCache>
                <c:formatCode>###0.0</c:formatCode>
                <c:ptCount val="1"/>
                <c:pt idx="0">
                  <c:v>49.6</c:v>
                </c:pt>
              </c:numCache>
            </c:numRef>
          </c:val>
          <c:extLst>
            <c:ext xmlns:c16="http://schemas.microsoft.com/office/drawing/2014/chart" uri="{C3380CC4-5D6E-409C-BE32-E72D297353CC}">
              <c16:uniqueId val="{00000001-357E-4CD7-9FA3-1F3BBE9A41B3}"/>
            </c:ext>
          </c:extLst>
        </c:ser>
        <c:dLbls>
          <c:showLegendKey val="0"/>
          <c:showVal val="1"/>
          <c:showCatName val="0"/>
          <c:showSerName val="0"/>
          <c:showPercent val="0"/>
          <c:showBubbleSize val="0"/>
        </c:dLbls>
        <c:gapWidth val="95"/>
        <c:gapDepth val="95"/>
        <c:shape val="box"/>
        <c:axId val="68640128"/>
        <c:axId val="70161920"/>
        <c:axId val="0"/>
      </c:bar3DChart>
      <c:catAx>
        <c:axId val="68640128"/>
        <c:scaling>
          <c:orientation val="minMax"/>
        </c:scaling>
        <c:delete val="0"/>
        <c:axPos val="l"/>
        <c:numFmt formatCode="General" sourceLinked="0"/>
        <c:majorTickMark val="none"/>
        <c:minorTickMark val="none"/>
        <c:tickLblPos val="nextTo"/>
        <c:crossAx val="70161920"/>
        <c:crosses val="autoZero"/>
        <c:auto val="1"/>
        <c:lblAlgn val="ctr"/>
        <c:lblOffset val="100"/>
        <c:noMultiLvlLbl val="0"/>
      </c:catAx>
      <c:valAx>
        <c:axId val="70161920"/>
        <c:scaling>
          <c:orientation val="minMax"/>
        </c:scaling>
        <c:delete val="1"/>
        <c:axPos val="b"/>
        <c:numFmt formatCode="###0.0" sourceLinked="1"/>
        <c:majorTickMark val="out"/>
        <c:minorTickMark val="none"/>
        <c:tickLblPos val="none"/>
        <c:crossAx val="68640128"/>
        <c:crosses val="autoZero"/>
        <c:crossBetween val="between"/>
      </c:valAx>
    </c:plotArea>
    <c:legend>
      <c:legendPos val="t"/>
      <c:layout>
        <c:manualLayout>
          <c:xMode val="edge"/>
          <c:yMode val="edge"/>
          <c:x val="0.56970753249639072"/>
          <c:y val="2.7715174504420213E-2"/>
          <c:w val="0.31697915631206725"/>
          <c:h val="0.14451877958908738"/>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48389948542302885"/>
          <c:y val="6.5287659235553908E-2"/>
          <c:w val="0.50032765103787025"/>
          <c:h val="0.90951672757860957"/>
        </c:manualLayout>
      </c:layout>
      <c:bar3DChart>
        <c:barDir val="bar"/>
        <c:grouping val="stacked"/>
        <c:varyColors val="0"/>
        <c:ser>
          <c:idx val="0"/>
          <c:order val="0"/>
          <c:tx>
            <c:strRef>
              <c:f>Лист1!$B$1</c:f>
              <c:strCache>
                <c:ptCount val="1"/>
                <c:pt idx="0">
                  <c:v>მენეჯმენტი და ადმინისტრირება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Лист1!$A$2:$A$10</c:f>
              <c:strCache>
                <c:ptCount val="9"/>
                <c:pt idx="0">
                  <c:v>სააგენტოს ქსელის ადმინისტრატორი</c:v>
                </c:pt>
                <c:pt idx="1">
                  <c:v>მაღაზიის მენეჯერი</c:v>
                </c:pt>
                <c:pt idx="2">
                  <c:v>B2B გაყიდვების მენეჯერი</c:v>
                </c:pt>
                <c:pt idx="3">
                  <c:v>მმართველი მენეჯერი</c:v>
                </c:pt>
                <c:pt idx="4">
                  <c:v>ქსელის მართვის მენეჯერის</c:v>
                </c:pt>
                <c:pt idx="5">
                  <c:v>სერვისის კონსულტანტი</c:v>
                </c:pt>
                <c:pt idx="6">
                  <c:v>ლიზინგის მენეჯერი</c:v>
                </c:pt>
                <c:pt idx="7">
                  <c:v>ბიზნესის ადმინისტრირება</c:v>
                </c:pt>
                <c:pt idx="8">
                  <c:v>ოფისის მენეჯერი</c:v>
                </c:pt>
              </c:strCache>
            </c:strRef>
          </c:cat>
          <c:val>
            <c:numRef>
              <c:f>Лист1!$B$2:$B$10</c:f>
              <c:numCache>
                <c:formatCode>0%</c:formatCode>
                <c:ptCount val="9"/>
                <c:pt idx="0">
                  <c:v>2.1999999999999999E-2</c:v>
                </c:pt>
                <c:pt idx="1">
                  <c:v>2.5999999999999999E-2</c:v>
                </c:pt>
                <c:pt idx="2">
                  <c:v>2.8000000000000001E-2</c:v>
                </c:pt>
                <c:pt idx="3">
                  <c:v>3.500000000000001E-2</c:v>
                </c:pt>
                <c:pt idx="4">
                  <c:v>3.7999999999999999E-2</c:v>
                </c:pt>
                <c:pt idx="5">
                  <c:v>7.8000000000000014E-2</c:v>
                </c:pt>
                <c:pt idx="6">
                  <c:v>9.2000000000000026E-2</c:v>
                </c:pt>
                <c:pt idx="7">
                  <c:v>0.16200000000000001</c:v>
                </c:pt>
                <c:pt idx="8">
                  <c:v>0.42500000000000032</c:v>
                </c:pt>
              </c:numCache>
            </c:numRef>
          </c:val>
          <c:extLst>
            <c:ext xmlns:c16="http://schemas.microsoft.com/office/drawing/2014/chart" uri="{C3380CC4-5D6E-409C-BE32-E72D297353CC}">
              <c16:uniqueId val="{00000000-B338-4F8B-B534-EBFA2D7A4BAB}"/>
            </c:ext>
          </c:extLst>
        </c:ser>
        <c:dLbls>
          <c:showLegendKey val="0"/>
          <c:showVal val="1"/>
          <c:showCatName val="0"/>
          <c:showSerName val="0"/>
          <c:showPercent val="0"/>
          <c:showBubbleSize val="0"/>
        </c:dLbls>
        <c:gapWidth val="95"/>
        <c:gapDepth val="95"/>
        <c:shape val="box"/>
        <c:axId val="131860736"/>
        <c:axId val="131862528"/>
        <c:axId val="0"/>
      </c:bar3DChart>
      <c:catAx>
        <c:axId val="131860736"/>
        <c:scaling>
          <c:orientation val="minMax"/>
        </c:scaling>
        <c:delete val="0"/>
        <c:axPos val="l"/>
        <c:numFmt formatCode="General" sourceLinked="0"/>
        <c:majorTickMark val="none"/>
        <c:minorTickMark val="none"/>
        <c:tickLblPos val="nextTo"/>
        <c:crossAx val="131862528"/>
        <c:crosses val="autoZero"/>
        <c:auto val="1"/>
        <c:lblAlgn val="ctr"/>
        <c:lblOffset val="100"/>
        <c:noMultiLvlLbl val="0"/>
      </c:catAx>
      <c:valAx>
        <c:axId val="131862528"/>
        <c:scaling>
          <c:orientation val="minMax"/>
        </c:scaling>
        <c:delete val="1"/>
        <c:axPos val="b"/>
        <c:numFmt formatCode="0%" sourceLinked="1"/>
        <c:majorTickMark val="out"/>
        <c:minorTickMark val="none"/>
        <c:tickLblPos val="none"/>
        <c:crossAx val="131860736"/>
        <c:crosses val="autoZero"/>
        <c:crossBetween val="between"/>
      </c:valAx>
    </c:plotArea>
    <c:legend>
      <c:legendPos val="t"/>
      <c:layout>
        <c:manualLayout>
          <c:xMode val="edge"/>
          <c:yMode val="edge"/>
          <c:x val="0.38170724933002032"/>
          <c:y val="1.4109543384068441E-2"/>
          <c:w val="0.59825928432194231"/>
          <c:h val="4.8215938969744097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4"/>
    </mc:Choice>
    <mc:Fallback>
      <c:style val="34"/>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35051087069297227"/>
          <c:y val="0.18642002740436267"/>
          <c:w val="0.63345555727967884"/>
          <c:h val="0.78771247639151265"/>
        </c:manualLayout>
      </c:layout>
      <c:bar3DChart>
        <c:barDir val="bar"/>
        <c:grouping val="percentStacked"/>
        <c:varyColors val="0"/>
        <c:ser>
          <c:idx val="0"/>
          <c:order val="0"/>
          <c:tx>
            <c:strRef>
              <c:f>Sheet1!$B$1</c:f>
              <c:strCache>
                <c:ptCount val="1"/>
                <c:pt idx="0">
                  <c:v>მენეჯმენტი</c:v>
                </c:pt>
              </c:strCache>
            </c:strRef>
          </c:tx>
          <c:spPr>
            <a:solidFill>
              <a:schemeClr val="accent2">
                <a:lumMod val="60000"/>
                <a:lumOff val="40000"/>
              </a:schemeClr>
            </a:solidFill>
            <a:ln>
              <a:noFill/>
            </a:ln>
          </c:spPr>
          <c:invertIfNegative val="0"/>
          <c:dLbls>
            <c:spPr>
              <a:noFill/>
              <a:ln>
                <a:noFill/>
              </a:ln>
              <a:effectLst/>
            </c:spPr>
            <c:txPr>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ბიზნესის ადმინისტრირება</c:v>
                </c:pt>
                <c:pt idx="1">
                  <c:v>მმართველი მენეჯერი</c:v>
                </c:pt>
                <c:pt idx="2">
                  <c:v>სერვისის კონსულტანტი</c:v>
                </c:pt>
                <c:pt idx="3">
                  <c:v>ქსელის მართვის მენეჯერის</c:v>
                </c:pt>
                <c:pt idx="4">
                  <c:v>B2B გაყიდვების მენეჯერი</c:v>
                </c:pt>
                <c:pt idx="5">
                  <c:v>სააგენტოს ქსელის ადმინისტრატორი</c:v>
                </c:pt>
                <c:pt idx="6">
                  <c:v>მაღაზიის მენეჯერი</c:v>
                </c:pt>
                <c:pt idx="7">
                  <c:v>ლიზინგის მენეჯერი</c:v>
                </c:pt>
                <c:pt idx="8">
                  <c:v>ოფისის მენეჯერი</c:v>
                </c:pt>
              </c:strCache>
            </c:strRef>
          </c:cat>
          <c:val>
            <c:numRef>
              <c:f>Sheet1!$B$2:$B$10</c:f>
              <c:numCache>
                <c:formatCode>0.0%</c:formatCode>
                <c:ptCount val="9"/>
                <c:pt idx="0">
                  <c:v>0.1</c:v>
                </c:pt>
                <c:pt idx="1">
                  <c:v>3.500000000000001E-2</c:v>
                </c:pt>
                <c:pt idx="2">
                  <c:v>7.8000000000000014E-2</c:v>
                </c:pt>
                <c:pt idx="3">
                  <c:v>3.7999999999999999E-2</c:v>
                </c:pt>
                <c:pt idx="5">
                  <c:v>2.1999999999999999E-2</c:v>
                </c:pt>
                <c:pt idx="6">
                  <c:v>2.5999999999999999E-2</c:v>
                </c:pt>
                <c:pt idx="8">
                  <c:v>0.42500000000000032</c:v>
                </c:pt>
              </c:numCache>
            </c:numRef>
          </c:val>
          <c:extLst>
            <c:ext xmlns:c16="http://schemas.microsoft.com/office/drawing/2014/chart" uri="{C3380CC4-5D6E-409C-BE32-E72D297353CC}">
              <c16:uniqueId val="{00000000-A74E-494C-B1CD-9CB8AB3078F7}"/>
            </c:ext>
          </c:extLst>
        </c:ser>
        <c:ser>
          <c:idx val="1"/>
          <c:order val="1"/>
          <c:tx>
            <c:strRef>
              <c:f>Sheet1!$C$1</c:f>
              <c:strCache>
                <c:ptCount val="1"/>
                <c:pt idx="0">
                  <c:v>ბიზნესის ადმინისტრირება</c:v>
                </c:pt>
              </c:strCache>
            </c:strRef>
          </c:tx>
          <c:spPr>
            <a:solidFill>
              <a:schemeClr val="bg2">
                <a:lumMod val="90000"/>
              </a:schemeClr>
            </a:solidFill>
            <a:ln>
              <a:noFill/>
            </a:ln>
          </c:spPr>
          <c:invertIfNegative val="0"/>
          <c:dLbls>
            <c:spPr>
              <a:noFill/>
              <a:ln>
                <a:noFill/>
              </a:ln>
              <a:effectLst/>
            </c:spPr>
            <c:txPr>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ბიზნესის ადმინისტრირება</c:v>
                </c:pt>
                <c:pt idx="1">
                  <c:v>მმართველი მენეჯერი</c:v>
                </c:pt>
                <c:pt idx="2">
                  <c:v>სერვისის კონსულტანტი</c:v>
                </c:pt>
                <c:pt idx="3">
                  <c:v>ქსელის მართვის მენეჯერის</c:v>
                </c:pt>
                <c:pt idx="4">
                  <c:v>B2B გაყიდვების მენეჯერი</c:v>
                </c:pt>
                <c:pt idx="5">
                  <c:v>სააგენტოს ქსელის ადმინისტრატორი</c:v>
                </c:pt>
                <c:pt idx="6">
                  <c:v>მაღაზიის მენეჯერი</c:v>
                </c:pt>
                <c:pt idx="7">
                  <c:v>ლიზინგის მენეჯერი</c:v>
                </c:pt>
                <c:pt idx="8">
                  <c:v>ოფისის მენეჯერი</c:v>
                </c:pt>
              </c:strCache>
            </c:strRef>
          </c:cat>
          <c:val>
            <c:numRef>
              <c:f>Sheet1!$C$2:$C$10</c:f>
              <c:numCache>
                <c:formatCode>0.0%</c:formatCode>
                <c:ptCount val="9"/>
                <c:pt idx="0">
                  <c:v>0.36000000000000032</c:v>
                </c:pt>
                <c:pt idx="1">
                  <c:v>3.500000000000001E-2</c:v>
                </c:pt>
                <c:pt idx="2">
                  <c:v>7.8000000000000014E-2</c:v>
                </c:pt>
                <c:pt idx="3">
                  <c:v>3.7999999999999999E-2</c:v>
                </c:pt>
                <c:pt idx="4">
                  <c:v>2.8000000000000001E-2</c:v>
                </c:pt>
                <c:pt idx="5">
                  <c:v>2.1999999999999999E-2</c:v>
                </c:pt>
                <c:pt idx="7">
                  <c:v>9.2000000000000026E-2</c:v>
                </c:pt>
                <c:pt idx="8">
                  <c:v>0.38200000000000039</c:v>
                </c:pt>
              </c:numCache>
            </c:numRef>
          </c:val>
          <c:extLst>
            <c:ext xmlns:c16="http://schemas.microsoft.com/office/drawing/2014/chart" uri="{C3380CC4-5D6E-409C-BE32-E72D297353CC}">
              <c16:uniqueId val="{00000001-A74E-494C-B1CD-9CB8AB3078F7}"/>
            </c:ext>
          </c:extLst>
        </c:ser>
        <c:ser>
          <c:idx val="2"/>
          <c:order val="2"/>
          <c:tx>
            <c:strRef>
              <c:f>Sheet1!$D$1</c:f>
              <c:strCache>
                <c:ptCount val="1"/>
                <c:pt idx="0">
                  <c:v>საჯარო მმართველობა</c:v>
                </c:pt>
              </c:strCache>
            </c:strRef>
          </c:tx>
          <c:spPr>
            <a:ln>
              <a:noFill/>
            </a:ln>
          </c:spPr>
          <c:invertIfNegative val="0"/>
          <c:dLbls>
            <c:spPr>
              <a:noFill/>
              <a:ln>
                <a:noFill/>
              </a:ln>
              <a:effectLst/>
            </c:spPr>
            <c:txPr>
              <a:bodyPr/>
              <a:lstStyle/>
              <a:p>
                <a:pPr>
                  <a:defRPr sz="1200"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ბიზნესის ადმინისტრირება</c:v>
                </c:pt>
                <c:pt idx="1">
                  <c:v>მმართველი მენეჯერი</c:v>
                </c:pt>
                <c:pt idx="2">
                  <c:v>სერვისის კონსულტანტი</c:v>
                </c:pt>
                <c:pt idx="3">
                  <c:v>ქსელის მართვის მენეჯერის</c:v>
                </c:pt>
                <c:pt idx="4">
                  <c:v>B2B გაყიდვების მენეჯერი</c:v>
                </c:pt>
                <c:pt idx="5">
                  <c:v>სააგენტოს ქსელის ადმინისტრატორი</c:v>
                </c:pt>
                <c:pt idx="6">
                  <c:v>მაღაზიის მენეჯერი</c:v>
                </c:pt>
                <c:pt idx="7">
                  <c:v>ლიზინგის მენეჯერი</c:v>
                </c:pt>
                <c:pt idx="8">
                  <c:v>ოფისის მენეჯერი</c:v>
                </c:pt>
              </c:strCache>
            </c:strRef>
          </c:cat>
          <c:val>
            <c:numRef>
              <c:f>Sheet1!$D$2:$D$10</c:f>
              <c:numCache>
                <c:formatCode>General</c:formatCode>
                <c:ptCount val="9"/>
                <c:pt idx="2" formatCode="0.0%">
                  <c:v>1.0000000000000005E-2</c:v>
                </c:pt>
              </c:numCache>
            </c:numRef>
          </c:val>
          <c:extLst>
            <c:ext xmlns:c16="http://schemas.microsoft.com/office/drawing/2014/chart" uri="{C3380CC4-5D6E-409C-BE32-E72D297353CC}">
              <c16:uniqueId val="{00000002-A74E-494C-B1CD-9CB8AB3078F7}"/>
            </c:ext>
          </c:extLst>
        </c:ser>
        <c:ser>
          <c:idx val="3"/>
          <c:order val="3"/>
          <c:tx>
            <c:strRef>
              <c:f>Sheet1!$E$1</c:f>
              <c:strCache>
                <c:ptCount val="1"/>
                <c:pt idx="0">
                  <c:v>ადამიანური რესურსების მართვა</c:v>
                </c:pt>
              </c:strCache>
            </c:strRef>
          </c:tx>
          <c:spPr>
            <a:solidFill>
              <a:schemeClr val="accent4">
                <a:lumMod val="60000"/>
                <a:lumOff val="40000"/>
              </a:schemeClr>
            </a:solidFill>
            <a:ln>
              <a:noFill/>
            </a:ln>
          </c:spPr>
          <c:invertIfNegative val="0"/>
          <c:dLbls>
            <c:dLbl>
              <c:idx val="8"/>
              <c:layout>
                <c:manualLayout>
                  <c:x val="-1.3118377113286665E-2"/>
                  <c:y val="-2.351590564011409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74E-494C-B1CD-9CB8AB3078F7}"/>
                </c:ext>
              </c:extLst>
            </c:dLbl>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ბიზნესის ადმინისტრირება</c:v>
                </c:pt>
                <c:pt idx="1">
                  <c:v>მმართველი მენეჯერი</c:v>
                </c:pt>
                <c:pt idx="2">
                  <c:v>სერვისის კონსულტანტი</c:v>
                </c:pt>
                <c:pt idx="3">
                  <c:v>ქსელის მართვის მენეჯერის</c:v>
                </c:pt>
                <c:pt idx="4">
                  <c:v>B2B გაყიდვების მენეჯერი</c:v>
                </c:pt>
                <c:pt idx="5">
                  <c:v>სააგენტოს ქსელის ადმინისტრატორი</c:v>
                </c:pt>
                <c:pt idx="6">
                  <c:v>მაღაზიის მენეჯერი</c:v>
                </c:pt>
                <c:pt idx="7">
                  <c:v>ლიზინგის მენეჯერი</c:v>
                </c:pt>
                <c:pt idx="8">
                  <c:v>ოფისის მენეჯერი</c:v>
                </c:pt>
              </c:strCache>
            </c:strRef>
          </c:cat>
          <c:val>
            <c:numRef>
              <c:f>Sheet1!$E$2:$E$10</c:f>
              <c:numCache>
                <c:formatCode>General</c:formatCode>
                <c:ptCount val="9"/>
                <c:pt idx="0" formatCode="0.0%">
                  <c:v>2.0000000000000011E-2</c:v>
                </c:pt>
                <c:pt idx="8" formatCode="0.0%">
                  <c:v>0.05</c:v>
                </c:pt>
              </c:numCache>
            </c:numRef>
          </c:val>
          <c:extLst>
            <c:ext xmlns:c16="http://schemas.microsoft.com/office/drawing/2014/chart" uri="{C3380CC4-5D6E-409C-BE32-E72D297353CC}">
              <c16:uniqueId val="{00000004-A74E-494C-B1CD-9CB8AB3078F7}"/>
            </c:ext>
          </c:extLst>
        </c:ser>
        <c:ser>
          <c:idx val="4"/>
          <c:order val="4"/>
          <c:tx>
            <c:strRef>
              <c:f>Sheet1!$F$1</c:f>
              <c:strCache>
                <c:ptCount val="1"/>
                <c:pt idx="0">
                  <c:v>ოპერაციების მენეჯმენტი</c:v>
                </c:pt>
              </c:strCache>
            </c:strRef>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ბიზნესის ადმინისტრირება</c:v>
                </c:pt>
                <c:pt idx="1">
                  <c:v>მმართველი მენეჯერი</c:v>
                </c:pt>
                <c:pt idx="2">
                  <c:v>სერვისის კონსულტანტი</c:v>
                </c:pt>
                <c:pt idx="3">
                  <c:v>ქსელის მართვის მენეჯერის</c:v>
                </c:pt>
                <c:pt idx="4">
                  <c:v>B2B გაყიდვების მენეჯერი</c:v>
                </c:pt>
                <c:pt idx="5">
                  <c:v>სააგენტოს ქსელის ადმინისტრატორი</c:v>
                </c:pt>
                <c:pt idx="6">
                  <c:v>მაღაზიის მენეჯერი</c:v>
                </c:pt>
                <c:pt idx="7">
                  <c:v>ლიზინგის მენეჯერი</c:v>
                </c:pt>
                <c:pt idx="8">
                  <c:v>ოფისის მენეჯერი</c:v>
                </c:pt>
              </c:strCache>
            </c:strRef>
          </c:cat>
          <c:val>
            <c:numRef>
              <c:f>Sheet1!$F$2:$F$10</c:f>
              <c:numCache>
                <c:formatCode>General</c:formatCode>
                <c:ptCount val="9"/>
                <c:pt idx="4" formatCode="0.0%">
                  <c:v>2.8000000000000001E-2</c:v>
                </c:pt>
                <c:pt idx="7" formatCode="0.0%">
                  <c:v>6.0000000000000032E-2</c:v>
                </c:pt>
              </c:numCache>
            </c:numRef>
          </c:val>
          <c:extLst>
            <c:ext xmlns:c16="http://schemas.microsoft.com/office/drawing/2014/chart" uri="{C3380CC4-5D6E-409C-BE32-E72D297353CC}">
              <c16:uniqueId val="{00000005-A74E-494C-B1CD-9CB8AB3078F7}"/>
            </c:ext>
          </c:extLst>
        </c:ser>
        <c:ser>
          <c:idx val="5"/>
          <c:order val="5"/>
          <c:tx>
            <c:strRef>
              <c:f>Sheet1!$G$1</c:f>
              <c:strCache>
                <c:ptCount val="1"/>
                <c:pt idx="0">
                  <c:v>პროეექტების მენეჯმენტი</c:v>
                </c:pt>
              </c:strCache>
            </c:strRef>
          </c:tx>
          <c:spPr>
            <a:solidFill>
              <a:schemeClr val="accent6"/>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ბიზნესის ადმინისტრირება</c:v>
                </c:pt>
                <c:pt idx="1">
                  <c:v>მმართველი მენეჯერი</c:v>
                </c:pt>
                <c:pt idx="2">
                  <c:v>სერვისის კონსულტანტი</c:v>
                </c:pt>
                <c:pt idx="3">
                  <c:v>ქსელის მართვის მენეჯერის</c:v>
                </c:pt>
                <c:pt idx="4">
                  <c:v>B2B გაყიდვების მენეჯერი</c:v>
                </c:pt>
                <c:pt idx="5">
                  <c:v>სააგენტოს ქსელის ადმინისტრატორი</c:v>
                </c:pt>
                <c:pt idx="6">
                  <c:v>მაღაზიის მენეჯერი</c:v>
                </c:pt>
                <c:pt idx="7">
                  <c:v>ლიზინგის მენეჯერი</c:v>
                </c:pt>
                <c:pt idx="8">
                  <c:v>ოფისის მენეჯერი</c:v>
                </c:pt>
              </c:strCache>
            </c:strRef>
          </c:cat>
          <c:val>
            <c:numRef>
              <c:f>Sheet1!$G$2:$G$10</c:f>
              <c:numCache>
                <c:formatCode>General</c:formatCode>
                <c:ptCount val="9"/>
                <c:pt idx="0" formatCode="0.0%">
                  <c:v>0.125</c:v>
                </c:pt>
                <c:pt idx="3" formatCode="0.0%">
                  <c:v>3.7999999999999999E-2</c:v>
                </c:pt>
                <c:pt idx="7" formatCode="0.0%">
                  <c:v>8.0000000000000043E-2</c:v>
                </c:pt>
              </c:numCache>
            </c:numRef>
          </c:val>
          <c:extLst>
            <c:ext xmlns:c16="http://schemas.microsoft.com/office/drawing/2014/chart" uri="{C3380CC4-5D6E-409C-BE32-E72D297353CC}">
              <c16:uniqueId val="{00000006-A74E-494C-B1CD-9CB8AB3078F7}"/>
            </c:ext>
          </c:extLst>
        </c:ser>
        <c:ser>
          <c:idx val="6"/>
          <c:order val="6"/>
          <c:tx>
            <c:strRef>
              <c:f>Sheet1!$H$1</c:f>
              <c:strCache>
                <c:ptCount val="1"/>
                <c:pt idx="0">
                  <c:v>ლოგისტიკა</c:v>
                </c:pt>
              </c:strCache>
            </c:strRef>
          </c:tx>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Sheet1!$A$2:$A$10</c:f>
              <c:strCache>
                <c:ptCount val="9"/>
                <c:pt idx="0">
                  <c:v>ბიზნესის ადმინისტრირება</c:v>
                </c:pt>
                <c:pt idx="1">
                  <c:v>მმართველი მენეჯერი</c:v>
                </c:pt>
                <c:pt idx="2">
                  <c:v>სერვისის კონსულტანტი</c:v>
                </c:pt>
                <c:pt idx="3">
                  <c:v>ქსელის მართვის მენეჯერის</c:v>
                </c:pt>
                <c:pt idx="4">
                  <c:v>B2B გაყიდვების მენეჯერი</c:v>
                </c:pt>
                <c:pt idx="5">
                  <c:v>სააგენტოს ქსელის ადმინისტრატორი</c:v>
                </c:pt>
                <c:pt idx="6">
                  <c:v>მაღაზიის მენეჯერი</c:v>
                </c:pt>
                <c:pt idx="7">
                  <c:v>ლიზინგის მენეჯერი</c:v>
                </c:pt>
                <c:pt idx="8">
                  <c:v>ოფისის მენეჯერი</c:v>
                </c:pt>
              </c:strCache>
            </c:strRef>
          </c:cat>
          <c:val>
            <c:numRef>
              <c:f>Sheet1!$H$2:$H$10</c:f>
              <c:numCache>
                <c:formatCode>General</c:formatCode>
                <c:ptCount val="9"/>
                <c:pt idx="2" formatCode="0.0%">
                  <c:v>2.0000000000000011E-2</c:v>
                </c:pt>
                <c:pt idx="8" formatCode="0.0%">
                  <c:v>2.8000000000000001E-2</c:v>
                </c:pt>
              </c:numCache>
            </c:numRef>
          </c:val>
          <c:extLst>
            <c:ext xmlns:c16="http://schemas.microsoft.com/office/drawing/2014/chart" uri="{C3380CC4-5D6E-409C-BE32-E72D297353CC}">
              <c16:uniqueId val="{00000007-A74E-494C-B1CD-9CB8AB3078F7}"/>
            </c:ext>
          </c:extLst>
        </c:ser>
        <c:dLbls>
          <c:showLegendKey val="0"/>
          <c:showVal val="1"/>
          <c:showCatName val="0"/>
          <c:showSerName val="0"/>
          <c:showPercent val="0"/>
          <c:showBubbleSize val="0"/>
        </c:dLbls>
        <c:gapWidth val="95"/>
        <c:gapDepth val="95"/>
        <c:shape val="box"/>
        <c:axId val="132035328"/>
        <c:axId val="132036864"/>
        <c:axId val="0"/>
      </c:bar3DChart>
      <c:catAx>
        <c:axId val="132035328"/>
        <c:scaling>
          <c:orientation val="minMax"/>
        </c:scaling>
        <c:delete val="0"/>
        <c:axPos val="l"/>
        <c:numFmt formatCode="General" sourceLinked="0"/>
        <c:majorTickMark val="none"/>
        <c:minorTickMark val="none"/>
        <c:tickLblPos val="nextTo"/>
        <c:txPr>
          <a:bodyPr/>
          <a:lstStyle/>
          <a:p>
            <a:pPr>
              <a:defRPr sz="1200"/>
            </a:pPr>
            <a:endParaRPr lang="en-US"/>
          </a:p>
        </c:txPr>
        <c:crossAx val="132036864"/>
        <c:crosses val="autoZero"/>
        <c:auto val="1"/>
        <c:lblAlgn val="ctr"/>
        <c:lblOffset val="100"/>
        <c:noMultiLvlLbl val="0"/>
      </c:catAx>
      <c:valAx>
        <c:axId val="132036864"/>
        <c:scaling>
          <c:orientation val="minMax"/>
        </c:scaling>
        <c:delete val="1"/>
        <c:axPos val="b"/>
        <c:numFmt formatCode="0%" sourceLinked="1"/>
        <c:majorTickMark val="out"/>
        <c:minorTickMark val="none"/>
        <c:tickLblPos val="none"/>
        <c:crossAx val="132035328"/>
        <c:crosses val="autoZero"/>
        <c:crossBetween val="between"/>
      </c:valAx>
    </c:plotArea>
    <c:legend>
      <c:legendPos val="t"/>
      <c:layout>
        <c:manualLayout>
          <c:xMode val="edge"/>
          <c:yMode val="edge"/>
          <c:x val="0.20604333678259845"/>
          <c:y val="1.4109543384068441E-2"/>
          <c:w val="0.7800713832531011"/>
          <c:h val="0.14670869903344089"/>
        </c:manualLayout>
      </c:layout>
      <c:overlay val="0"/>
      <c:txPr>
        <a:bodyPr/>
        <a:lstStyle/>
        <a:p>
          <a:pPr>
            <a:defRPr b="1"/>
          </a:pPr>
          <a:endParaRPr lang="en-US"/>
        </a:p>
      </c:txPr>
    </c:legend>
    <c:plotVisOnly val="1"/>
    <c:dispBlanksAs val="gap"/>
    <c:showDLblsOverMax val="0"/>
  </c:chart>
  <c:txPr>
    <a:bodyPr/>
    <a:lstStyle/>
    <a:p>
      <a:pPr>
        <a:defRPr sz="1100"/>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Лист1!$B$1</c:f>
              <c:strCache>
                <c:ptCount val="1"/>
                <c:pt idx="0">
                  <c:v>მენეჯმენტი და ადმინისტრირება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Лист1!$A$2:$A$7</c:f>
              <c:strCache>
                <c:ptCount val="6"/>
                <c:pt idx="0">
                  <c:v>ლოგისტიკა</c:v>
                </c:pt>
                <c:pt idx="1">
                  <c:v>ადამიანური რესურსების მართვა</c:v>
                </c:pt>
                <c:pt idx="2">
                  <c:v>საჯარო მმართველობა</c:v>
                </c:pt>
                <c:pt idx="3">
                  <c:v>პროექტების მენეჯმენტი</c:v>
                </c:pt>
                <c:pt idx="4">
                  <c:v>ბიზნესის ადმინისტრირება</c:v>
                </c:pt>
                <c:pt idx="5">
                  <c:v>მენეჯმენტი</c:v>
                </c:pt>
              </c:strCache>
            </c:strRef>
          </c:cat>
          <c:val>
            <c:numRef>
              <c:f>Лист1!$B$2:$B$7</c:f>
              <c:numCache>
                <c:formatCode>0%</c:formatCode>
                <c:ptCount val="6"/>
                <c:pt idx="0">
                  <c:v>0.05</c:v>
                </c:pt>
                <c:pt idx="1">
                  <c:v>4.0000000000000022E-2</c:v>
                </c:pt>
                <c:pt idx="2">
                  <c:v>8.5000000000000006E-2</c:v>
                </c:pt>
                <c:pt idx="3">
                  <c:v>8.2000000000000003E-2</c:v>
                </c:pt>
                <c:pt idx="4">
                  <c:v>0.3260000000000004</c:v>
                </c:pt>
                <c:pt idx="5">
                  <c:v>0.52400000000000002</c:v>
                </c:pt>
              </c:numCache>
            </c:numRef>
          </c:val>
          <c:extLst>
            <c:ext xmlns:c16="http://schemas.microsoft.com/office/drawing/2014/chart" uri="{C3380CC4-5D6E-409C-BE32-E72D297353CC}">
              <c16:uniqueId val="{00000000-9EFA-4F90-A5A8-3251E61B42B3}"/>
            </c:ext>
          </c:extLst>
        </c:ser>
        <c:dLbls>
          <c:showLegendKey val="0"/>
          <c:showVal val="1"/>
          <c:showCatName val="0"/>
          <c:showSerName val="0"/>
          <c:showPercent val="0"/>
          <c:showBubbleSize val="0"/>
        </c:dLbls>
        <c:gapWidth val="95"/>
        <c:gapDepth val="95"/>
        <c:shape val="box"/>
        <c:axId val="132335872"/>
        <c:axId val="132341760"/>
        <c:axId val="0"/>
      </c:bar3DChart>
      <c:catAx>
        <c:axId val="132335872"/>
        <c:scaling>
          <c:orientation val="minMax"/>
        </c:scaling>
        <c:delete val="0"/>
        <c:axPos val="l"/>
        <c:numFmt formatCode="General" sourceLinked="0"/>
        <c:majorTickMark val="none"/>
        <c:minorTickMark val="none"/>
        <c:tickLblPos val="nextTo"/>
        <c:crossAx val="132341760"/>
        <c:crosses val="autoZero"/>
        <c:auto val="1"/>
        <c:lblAlgn val="ctr"/>
        <c:lblOffset val="100"/>
        <c:noMultiLvlLbl val="0"/>
      </c:catAx>
      <c:valAx>
        <c:axId val="132341760"/>
        <c:scaling>
          <c:orientation val="minMax"/>
        </c:scaling>
        <c:delete val="1"/>
        <c:axPos val="b"/>
        <c:numFmt formatCode="0%" sourceLinked="1"/>
        <c:majorTickMark val="out"/>
        <c:minorTickMark val="none"/>
        <c:tickLblPos val="none"/>
        <c:crossAx val="132335872"/>
        <c:crosses val="autoZero"/>
        <c:crossBetween val="between"/>
      </c:valAx>
    </c:plotArea>
    <c:legend>
      <c:legendPos val="t"/>
      <c:layout/>
      <c:overlay val="0"/>
    </c:legend>
    <c:plotVisOnly val="1"/>
    <c:dispBlanksAs val="gap"/>
    <c:showDLblsOverMax val="0"/>
  </c:chart>
  <c:txPr>
    <a:bodyPr/>
    <a:lstStyle/>
    <a:p>
      <a:pPr>
        <a:defRPr sz="14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Лист1!$B$1</c:f>
              <c:strCache>
                <c:ptCount val="1"/>
                <c:pt idx="0">
                  <c:v>ბაკალავრი</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Лист1!$A$2:$A$8</c:f>
              <c:strCache>
                <c:ptCount val="7"/>
                <c:pt idx="0">
                  <c:v>მენეჯმენტი</c:v>
                </c:pt>
                <c:pt idx="1">
                  <c:v>ბიზნესის ადმინისტრირება</c:v>
                </c:pt>
                <c:pt idx="2">
                  <c:v>საჯარო მმართველობა</c:v>
                </c:pt>
                <c:pt idx="3">
                  <c:v>ადამიანური რესურსების მართვა</c:v>
                </c:pt>
                <c:pt idx="4">
                  <c:v>ოპერაციების მენეჯმენტი</c:v>
                </c:pt>
                <c:pt idx="5">
                  <c:v>პროექტების მენეჯმენტი</c:v>
                </c:pt>
                <c:pt idx="6">
                  <c:v>ლოგისტიკა</c:v>
                </c:pt>
              </c:strCache>
            </c:strRef>
          </c:cat>
          <c:val>
            <c:numRef>
              <c:f>Лист1!$B$2:$B$8</c:f>
              <c:numCache>
                <c:formatCode>0.0%</c:formatCode>
                <c:ptCount val="7"/>
                <c:pt idx="0">
                  <c:v>0.2</c:v>
                </c:pt>
                <c:pt idx="1">
                  <c:v>0.38</c:v>
                </c:pt>
                <c:pt idx="2">
                  <c:v>0.06</c:v>
                </c:pt>
                <c:pt idx="3">
                  <c:v>1</c:v>
                </c:pt>
                <c:pt idx="4">
                  <c:v>0.33</c:v>
                </c:pt>
                <c:pt idx="5">
                  <c:v>0.45</c:v>
                </c:pt>
                <c:pt idx="6">
                  <c:v>1</c:v>
                </c:pt>
              </c:numCache>
            </c:numRef>
          </c:val>
          <c:extLst>
            <c:ext xmlns:c16="http://schemas.microsoft.com/office/drawing/2014/chart" uri="{C3380CC4-5D6E-409C-BE32-E72D297353CC}">
              <c16:uniqueId val="{00000000-5A15-48BE-B5A8-FF9B5F6C38E5}"/>
            </c:ext>
          </c:extLst>
        </c:ser>
        <c:ser>
          <c:idx val="1"/>
          <c:order val="1"/>
          <c:tx>
            <c:strRef>
              <c:f>Лист1!$C$1</c:f>
              <c:strCache>
                <c:ptCount val="1"/>
                <c:pt idx="0">
                  <c:v>მაგისტრი</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Лист1!$A$2:$A$8</c:f>
              <c:strCache>
                <c:ptCount val="7"/>
                <c:pt idx="0">
                  <c:v>მენეჯმენტი</c:v>
                </c:pt>
                <c:pt idx="1">
                  <c:v>ბიზნესის ადმინისტრირება</c:v>
                </c:pt>
                <c:pt idx="2">
                  <c:v>საჯარო მმართველობა</c:v>
                </c:pt>
                <c:pt idx="3">
                  <c:v>ადამიანური რესურსების მართვა</c:v>
                </c:pt>
                <c:pt idx="4">
                  <c:v>ოპერაციების მენეჯმენტი</c:v>
                </c:pt>
                <c:pt idx="5">
                  <c:v>პროექტების მენეჯმენტი</c:v>
                </c:pt>
                <c:pt idx="6">
                  <c:v>ლოგისტიკა</c:v>
                </c:pt>
              </c:strCache>
            </c:strRef>
          </c:cat>
          <c:val>
            <c:numRef>
              <c:f>Лист1!$C$2:$C$8</c:f>
              <c:numCache>
                <c:formatCode>0.0%</c:formatCode>
                <c:ptCount val="7"/>
                <c:pt idx="0">
                  <c:v>0.8</c:v>
                </c:pt>
                <c:pt idx="1">
                  <c:v>0.62</c:v>
                </c:pt>
                <c:pt idx="2">
                  <c:v>0.94</c:v>
                </c:pt>
                <c:pt idx="4">
                  <c:v>0.67</c:v>
                </c:pt>
                <c:pt idx="5">
                  <c:v>0.55000000000000004</c:v>
                </c:pt>
              </c:numCache>
            </c:numRef>
          </c:val>
          <c:extLst>
            <c:ext xmlns:c16="http://schemas.microsoft.com/office/drawing/2014/chart" uri="{C3380CC4-5D6E-409C-BE32-E72D297353CC}">
              <c16:uniqueId val="{00000001-5A15-48BE-B5A8-FF9B5F6C38E5}"/>
            </c:ext>
          </c:extLst>
        </c:ser>
        <c:ser>
          <c:idx val="2"/>
          <c:order val="2"/>
          <c:tx>
            <c:strRef>
              <c:f>Лист1!$D$1</c:f>
              <c:strCache>
                <c:ptCount val="1"/>
                <c:pt idx="0">
                  <c:v>დოქტორი</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Лист1!$A$2:$A$8</c:f>
              <c:strCache>
                <c:ptCount val="7"/>
                <c:pt idx="0">
                  <c:v>მენეჯმენტი</c:v>
                </c:pt>
                <c:pt idx="1">
                  <c:v>ბიზნესის ადმინისტრირება</c:v>
                </c:pt>
                <c:pt idx="2">
                  <c:v>საჯარო მმართველობა</c:v>
                </c:pt>
                <c:pt idx="3">
                  <c:v>ადამიანური რესურსების მართვა</c:v>
                </c:pt>
                <c:pt idx="4">
                  <c:v>ოპერაციების მენეჯმენტი</c:v>
                </c:pt>
                <c:pt idx="5">
                  <c:v>პროექტების მენეჯმენტი</c:v>
                </c:pt>
                <c:pt idx="6">
                  <c:v>ლოგისტიკა</c:v>
                </c:pt>
              </c:strCache>
            </c:strRef>
          </c:cat>
          <c:val>
            <c:numRef>
              <c:f>Лист1!$D$2:$D$8</c:f>
              <c:numCache>
                <c:formatCode>General</c:formatCode>
                <c:ptCount val="7"/>
              </c:numCache>
            </c:numRef>
          </c:val>
          <c:extLst>
            <c:ext xmlns:c16="http://schemas.microsoft.com/office/drawing/2014/chart" uri="{C3380CC4-5D6E-409C-BE32-E72D297353CC}">
              <c16:uniqueId val="{00000002-5A15-48BE-B5A8-FF9B5F6C38E5}"/>
            </c:ext>
          </c:extLst>
        </c:ser>
        <c:dLbls>
          <c:showLegendKey val="0"/>
          <c:showVal val="1"/>
          <c:showCatName val="0"/>
          <c:showSerName val="0"/>
          <c:showPercent val="0"/>
          <c:showBubbleSize val="0"/>
        </c:dLbls>
        <c:gapWidth val="95"/>
        <c:gapDepth val="95"/>
        <c:shape val="box"/>
        <c:axId val="131959040"/>
        <c:axId val="131981312"/>
        <c:axId val="0"/>
      </c:bar3DChart>
      <c:catAx>
        <c:axId val="131959040"/>
        <c:scaling>
          <c:orientation val="minMax"/>
        </c:scaling>
        <c:delete val="0"/>
        <c:axPos val="l"/>
        <c:numFmt formatCode="General" sourceLinked="0"/>
        <c:majorTickMark val="none"/>
        <c:minorTickMark val="none"/>
        <c:tickLblPos val="nextTo"/>
        <c:crossAx val="131981312"/>
        <c:crosses val="autoZero"/>
        <c:auto val="1"/>
        <c:lblAlgn val="ctr"/>
        <c:lblOffset val="100"/>
        <c:noMultiLvlLbl val="0"/>
      </c:catAx>
      <c:valAx>
        <c:axId val="131981312"/>
        <c:scaling>
          <c:orientation val="minMax"/>
        </c:scaling>
        <c:delete val="1"/>
        <c:axPos val="b"/>
        <c:numFmt formatCode="0%" sourceLinked="1"/>
        <c:majorTickMark val="out"/>
        <c:minorTickMark val="none"/>
        <c:tickLblPos val="none"/>
        <c:crossAx val="131959040"/>
        <c:crosses val="autoZero"/>
        <c:crossBetween val="between"/>
      </c:valAx>
    </c:plotArea>
    <c:legend>
      <c:legendPos val="t"/>
      <c:layout>
        <c:manualLayout>
          <c:xMode val="edge"/>
          <c:yMode val="edge"/>
          <c:x val="0.49743229099307884"/>
          <c:y val="1.3923891497436005E-2"/>
          <c:w val="0.38369899618599773"/>
          <c:h val="4.7581518720142213E-2"/>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Лист1!$B$1</c:f>
              <c:strCache>
                <c:ptCount val="1"/>
                <c:pt idx="0">
                  <c:v>მენეჯმენტი და ადმინისტრირება </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Лист1!$A$2:$A$9</c:f>
              <c:strCache>
                <c:ptCount val="8"/>
                <c:pt idx="0">
                  <c:v>საფინანსო სერვისები</c:v>
                </c:pt>
                <c:pt idx="1">
                  <c:v>ადამიანური რესურსების მართვა</c:v>
                </c:pt>
                <c:pt idx="2">
                  <c:v>საჯარო მმართველობა</c:v>
                </c:pt>
                <c:pt idx="3">
                  <c:v>ოპერაციების მენეჯმენტი</c:v>
                </c:pt>
                <c:pt idx="4">
                  <c:v>ლოგისტიკა</c:v>
                </c:pt>
                <c:pt idx="5">
                  <c:v>პროექტების მენეჯმენტი</c:v>
                </c:pt>
                <c:pt idx="6">
                  <c:v>მენეჯმენტი</c:v>
                </c:pt>
                <c:pt idx="7">
                  <c:v>ბიზნესის ადმინისტრირება</c:v>
                </c:pt>
              </c:strCache>
            </c:strRef>
          </c:cat>
          <c:val>
            <c:numRef>
              <c:f>Лист1!$B$2:$B$9</c:f>
              <c:numCache>
                <c:formatCode>0.0%</c:formatCode>
                <c:ptCount val="8"/>
                <c:pt idx="0">
                  <c:v>2.0000000000000011E-2</c:v>
                </c:pt>
                <c:pt idx="1">
                  <c:v>3.5999999999999997E-2</c:v>
                </c:pt>
                <c:pt idx="2">
                  <c:v>7.5000000000000011E-2</c:v>
                </c:pt>
                <c:pt idx="3">
                  <c:v>8.5000000000000006E-2</c:v>
                </c:pt>
                <c:pt idx="4">
                  <c:v>9.6000000000000002E-2</c:v>
                </c:pt>
                <c:pt idx="5">
                  <c:v>0.10400000000000002</c:v>
                </c:pt>
                <c:pt idx="6">
                  <c:v>0.24700000000000016</c:v>
                </c:pt>
                <c:pt idx="7">
                  <c:v>0.30500000000000038</c:v>
                </c:pt>
              </c:numCache>
            </c:numRef>
          </c:val>
          <c:extLst>
            <c:ext xmlns:c16="http://schemas.microsoft.com/office/drawing/2014/chart" uri="{C3380CC4-5D6E-409C-BE32-E72D297353CC}">
              <c16:uniqueId val="{00000000-7C64-4E08-80EA-84BC001FDE70}"/>
            </c:ext>
          </c:extLst>
        </c:ser>
        <c:dLbls>
          <c:showLegendKey val="0"/>
          <c:showVal val="1"/>
          <c:showCatName val="0"/>
          <c:showSerName val="0"/>
          <c:showPercent val="0"/>
          <c:showBubbleSize val="0"/>
        </c:dLbls>
        <c:gapWidth val="95"/>
        <c:gapDepth val="95"/>
        <c:shape val="box"/>
        <c:axId val="132540672"/>
        <c:axId val="132554752"/>
        <c:axId val="0"/>
      </c:bar3DChart>
      <c:catAx>
        <c:axId val="132540672"/>
        <c:scaling>
          <c:orientation val="minMax"/>
        </c:scaling>
        <c:delete val="0"/>
        <c:axPos val="l"/>
        <c:numFmt formatCode="General" sourceLinked="0"/>
        <c:majorTickMark val="none"/>
        <c:minorTickMark val="none"/>
        <c:tickLblPos val="nextTo"/>
        <c:crossAx val="132554752"/>
        <c:crosses val="autoZero"/>
        <c:auto val="1"/>
        <c:lblAlgn val="ctr"/>
        <c:lblOffset val="100"/>
        <c:noMultiLvlLbl val="0"/>
      </c:catAx>
      <c:valAx>
        <c:axId val="132554752"/>
        <c:scaling>
          <c:orientation val="minMax"/>
        </c:scaling>
        <c:delete val="1"/>
        <c:axPos val="b"/>
        <c:numFmt formatCode="0.0%" sourceLinked="1"/>
        <c:majorTickMark val="out"/>
        <c:minorTickMark val="none"/>
        <c:tickLblPos val="none"/>
        <c:crossAx val="132540672"/>
        <c:crosses val="autoZero"/>
        <c:crossBetween val="between"/>
      </c:valAx>
    </c:plotArea>
    <c:legend>
      <c:legendPos val="t"/>
      <c:overlay val="0"/>
    </c:legend>
    <c:plotVisOnly val="1"/>
    <c:dispBlanksAs val="gap"/>
    <c:showDLblsOverMax val="0"/>
  </c:chart>
  <c:txPr>
    <a:bodyPr/>
    <a:lstStyle/>
    <a:p>
      <a:pPr>
        <a:defRPr sz="14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Лист1!$B$1</c:f>
              <c:strCache>
                <c:ptCount val="1"/>
                <c:pt idx="0">
                  <c:v>Ряд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Лист1!$A$2:$A$7</c:f>
              <c:strCache>
                <c:ptCount val="6"/>
                <c:pt idx="0">
                  <c:v>ბეჭდური მედია</c:v>
                </c:pt>
                <c:pt idx="1">
                  <c:v>კერძო დასაქმების სერვისი</c:v>
                </c:pt>
                <c:pt idx="2">
                  <c:v>საკუთარი ვებ–გვერდი</c:v>
                </c:pt>
                <c:pt idx="3">
                  <c:v>ჩემი სფეროს ორგანიზაციებს ვთხოვ ინფორმაციას კადრის/კადრების შესახებ</c:v>
                </c:pt>
                <c:pt idx="4">
                  <c:v>მივმართავ უმაღლეს საგანმანათლებლო დაწესებულებას (უნივერსიტეტი, სასწავლო უნივერსიტეტი და ა.შ.)</c:v>
                </c:pt>
                <c:pt idx="5">
                  <c:v> არაფორმალური კავშირები ( პერსონალური კონტაქტები, სხვების მიერ რეკომენდირებული ხალხი) </c:v>
                </c:pt>
              </c:strCache>
            </c:strRef>
          </c:cat>
          <c:val>
            <c:numRef>
              <c:f>Лист1!$B$2:$B$7</c:f>
              <c:numCache>
                <c:formatCode>###0.0%</c:formatCode>
                <c:ptCount val="6"/>
                <c:pt idx="0">
                  <c:v>1.4999999999999998E-2</c:v>
                </c:pt>
                <c:pt idx="1">
                  <c:v>0.10199999999999998</c:v>
                </c:pt>
                <c:pt idx="2">
                  <c:v>0.10500000000000002</c:v>
                </c:pt>
                <c:pt idx="3">
                  <c:v>0.18600000000000017</c:v>
                </c:pt>
                <c:pt idx="4">
                  <c:v>0.20400000000000001</c:v>
                </c:pt>
                <c:pt idx="5">
                  <c:v>0.3880000000000004</c:v>
                </c:pt>
              </c:numCache>
            </c:numRef>
          </c:val>
          <c:extLst>
            <c:ext xmlns:c16="http://schemas.microsoft.com/office/drawing/2014/chart" uri="{C3380CC4-5D6E-409C-BE32-E72D297353CC}">
              <c16:uniqueId val="{00000000-A103-4782-8BB3-C222C0287A2E}"/>
            </c:ext>
          </c:extLst>
        </c:ser>
        <c:dLbls>
          <c:showLegendKey val="0"/>
          <c:showVal val="1"/>
          <c:showCatName val="0"/>
          <c:showSerName val="0"/>
          <c:showPercent val="0"/>
          <c:showBubbleSize val="0"/>
        </c:dLbls>
        <c:gapWidth val="95"/>
        <c:gapDepth val="95"/>
        <c:shape val="box"/>
        <c:axId val="132877312"/>
        <c:axId val="132879104"/>
        <c:axId val="0"/>
      </c:bar3DChart>
      <c:catAx>
        <c:axId val="132877312"/>
        <c:scaling>
          <c:orientation val="minMax"/>
        </c:scaling>
        <c:delete val="0"/>
        <c:axPos val="l"/>
        <c:numFmt formatCode="General" sourceLinked="0"/>
        <c:majorTickMark val="none"/>
        <c:minorTickMark val="none"/>
        <c:tickLblPos val="nextTo"/>
        <c:crossAx val="132879104"/>
        <c:crosses val="autoZero"/>
        <c:auto val="1"/>
        <c:lblAlgn val="ctr"/>
        <c:lblOffset val="100"/>
        <c:noMultiLvlLbl val="0"/>
      </c:catAx>
      <c:valAx>
        <c:axId val="132879104"/>
        <c:scaling>
          <c:orientation val="minMax"/>
        </c:scaling>
        <c:delete val="1"/>
        <c:axPos val="b"/>
        <c:numFmt formatCode="###0.0%" sourceLinked="1"/>
        <c:majorTickMark val="out"/>
        <c:minorTickMark val="none"/>
        <c:tickLblPos val="none"/>
        <c:crossAx val="13287731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Лист1!$B$1</c:f>
              <c:strCache>
                <c:ptCount val="1"/>
                <c:pt idx="0">
                  <c:v>საშუალო ქულა 5 ქულიან სკალაზე</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Лист1!$A$2:$A$20</c:f>
              <c:strCache>
                <c:ptCount val="19"/>
                <c:pt idx="0">
                  <c:v>რადიო</c:v>
                </c:pt>
                <c:pt idx="1">
                  <c:v>უნივერსიტეტების ბეჭდური გამოცემები</c:v>
                </c:pt>
                <c:pt idx="2">
                  <c:v>ბეჭდური მედია</c:v>
                </c:pt>
                <c:pt idx="3">
                  <c:v>განათლების ფორუმი (ფლაერები, ბროშურები)</c:v>
                </c:pt>
                <c:pt idx="4">
                  <c:v>ბლოგები</c:v>
                </c:pt>
                <c:pt idx="5">
                  <c:v>სმს გზავნილები</c:v>
                </c:pt>
                <c:pt idx="6">
                  <c:v>უნივერსიტეტის საგანმანათლებლო პროგრამების კატალოგი</c:v>
                </c:pt>
                <c:pt idx="7">
                  <c:v>უნივერსიტეტის საინფორმაციო ცენტრები</c:v>
                </c:pt>
                <c:pt idx="8">
                  <c:v>ტელევიზია</c:v>
                </c:pt>
                <c:pt idx="9">
                  <c:v>ფორუმები</c:v>
                </c:pt>
                <c:pt idx="10">
                  <c:v>უნივერისტეტის ოფიციალური ვებ-გვერდი</c:v>
                </c:pt>
                <c:pt idx="11">
                  <c:v>ღია კარის დღეები</c:v>
                </c:pt>
                <c:pt idx="12">
                  <c:v>უნივერსიტეტის პროფესორ - მასწავლებლები</c:v>
                </c:pt>
                <c:pt idx="13">
                  <c:v>ინტერნეტ რეკლამა</c:v>
                </c:pt>
                <c:pt idx="14">
                  <c:v>საინფორმაციო ვებ -გვერდები</c:v>
                </c:pt>
                <c:pt idx="15">
                  <c:v>სოციალური ქსელი</c:v>
                </c:pt>
                <c:pt idx="16">
                  <c:v>უნივერისტეტის კურსადამთავრებულები</c:v>
                </c:pt>
                <c:pt idx="17">
                  <c:v>ჩვენს ორგანიზაციაში დასაქმებული კურსდამთავრებულები</c:v>
                </c:pt>
                <c:pt idx="18">
                  <c:v>ნაცნობები (ახლობლები, მეგობრები, ნათესავები და ა.შ.)</c:v>
                </c:pt>
              </c:strCache>
            </c:strRef>
          </c:cat>
          <c:val>
            <c:numRef>
              <c:f>Лист1!$B$2:$B$20</c:f>
              <c:numCache>
                <c:formatCode>0.0</c:formatCode>
                <c:ptCount val="19"/>
                <c:pt idx="0">
                  <c:v>1.29</c:v>
                </c:pt>
                <c:pt idx="1">
                  <c:v>1.44</c:v>
                </c:pt>
                <c:pt idx="2">
                  <c:v>1.75</c:v>
                </c:pt>
                <c:pt idx="3">
                  <c:v>1.9500000000000017</c:v>
                </c:pt>
                <c:pt idx="4">
                  <c:v>2</c:v>
                </c:pt>
                <c:pt idx="5">
                  <c:v>2.09</c:v>
                </c:pt>
                <c:pt idx="6">
                  <c:v>2.2200000000000002</c:v>
                </c:pt>
                <c:pt idx="7">
                  <c:v>2.2400000000000002</c:v>
                </c:pt>
                <c:pt idx="8">
                  <c:v>2.3299999999999987</c:v>
                </c:pt>
                <c:pt idx="9">
                  <c:v>2.57</c:v>
                </c:pt>
                <c:pt idx="10">
                  <c:v>2.58</c:v>
                </c:pt>
                <c:pt idx="11">
                  <c:v>2.69</c:v>
                </c:pt>
                <c:pt idx="12">
                  <c:v>2.92</c:v>
                </c:pt>
                <c:pt idx="13">
                  <c:v>3.08</c:v>
                </c:pt>
                <c:pt idx="14">
                  <c:v>3.11</c:v>
                </c:pt>
                <c:pt idx="15">
                  <c:v>3.57</c:v>
                </c:pt>
                <c:pt idx="16">
                  <c:v>3.62</c:v>
                </c:pt>
                <c:pt idx="17">
                  <c:v>4.1099999999999985</c:v>
                </c:pt>
                <c:pt idx="18">
                  <c:v>4.3599999999999985</c:v>
                </c:pt>
              </c:numCache>
            </c:numRef>
          </c:val>
          <c:extLst>
            <c:ext xmlns:c16="http://schemas.microsoft.com/office/drawing/2014/chart" uri="{C3380CC4-5D6E-409C-BE32-E72D297353CC}">
              <c16:uniqueId val="{00000000-30B4-470F-883F-FC41D73772D2}"/>
            </c:ext>
          </c:extLst>
        </c:ser>
        <c:dLbls>
          <c:showLegendKey val="0"/>
          <c:showVal val="1"/>
          <c:showCatName val="0"/>
          <c:showSerName val="0"/>
          <c:showPercent val="0"/>
          <c:showBubbleSize val="0"/>
        </c:dLbls>
        <c:gapWidth val="95"/>
        <c:gapDepth val="95"/>
        <c:shape val="box"/>
        <c:axId val="132478080"/>
        <c:axId val="132479616"/>
        <c:axId val="0"/>
      </c:bar3DChart>
      <c:catAx>
        <c:axId val="132478080"/>
        <c:scaling>
          <c:orientation val="minMax"/>
        </c:scaling>
        <c:delete val="0"/>
        <c:axPos val="l"/>
        <c:numFmt formatCode="General" sourceLinked="0"/>
        <c:majorTickMark val="none"/>
        <c:minorTickMark val="none"/>
        <c:tickLblPos val="nextTo"/>
        <c:crossAx val="132479616"/>
        <c:crosses val="autoZero"/>
        <c:auto val="1"/>
        <c:lblAlgn val="ctr"/>
        <c:lblOffset val="100"/>
        <c:noMultiLvlLbl val="0"/>
      </c:catAx>
      <c:valAx>
        <c:axId val="132479616"/>
        <c:scaling>
          <c:orientation val="minMax"/>
        </c:scaling>
        <c:delete val="1"/>
        <c:axPos val="b"/>
        <c:numFmt formatCode="0.0" sourceLinked="1"/>
        <c:majorTickMark val="out"/>
        <c:minorTickMark val="none"/>
        <c:tickLblPos val="none"/>
        <c:crossAx val="132478080"/>
        <c:crosses val="autoZero"/>
        <c:crossBetween val="between"/>
      </c:valAx>
    </c:plotArea>
    <c:legend>
      <c:legendPos val="t"/>
      <c:layout>
        <c:manualLayout>
          <c:xMode val="edge"/>
          <c:yMode val="edge"/>
          <c:x val="0.53886282172043509"/>
          <c:y val="1.9999860018477603E-2"/>
          <c:w val="0.43123136778203341"/>
          <c:h val="4.5563110669391664E-2"/>
        </c:manualLayout>
      </c:layout>
      <c:overlay val="0"/>
    </c:legend>
    <c:plotVisOnly val="1"/>
    <c:dispBlanksAs val="gap"/>
    <c:showDLblsOverMax val="0"/>
  </c:chart>
  <c:txPr>
    <a:bodyPr/>
    <a:lstStyle/>
    <a:p>
      <a:pPr>
        <a:defRPr sz="11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Лист1!$B$1</c:f>
              <c:strCache>
                <c:ptCount val="1"/>
                <c:pt idx="0">
                  <c:v>Ряд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Лист1!$A$2:$A$14</c:f>
              <c:strCache>
                <c:ptCount val="13"/>
                <c:pt idx="0">
                  <c:v>ბლოგები</c:v>
                </c:pt>
                <c:pt idx="1">
                  <c:v>განათლების ფორუმი (ფლაერები, ბროშურები)</c:v>
                </c:pt>
                <c:pt idx="2">
                  <c:v>უნივერსიტეტის საგანმანათლებლო პროგრამების კატალოგი</c:v>
                </c:pt>
                <c:pt idx="3">
                  <c:v>ფორუმები</c:v>
                </c:pt>
                <c:pt idx="4">
                  <c:v>უნივერსიტეტის საინფორმაციო ცენტრები</c:v>
                </c:pt>
                <c:pt idx="5">
                  <c:v>უნივერისტეტის ოფიციალური ვებ-გვერდი</c:v>
                </c:pt>
                <c:pt idx="6">
                  <c:v>უნივერსიტეტის პროფესორ - მასწავლებლები</c:v>
                </c:pt>
                <c:pt idx="7">
                  <c:v>საინფორმაციო ვებ -გვერდები</c:v>
                </c:pt>
                <c:pt idx="8">
                  <c:v>სოციალური ქსელი</c:v>
                </c:pt>
                <c:pt idx="9">
                  <c:v>ღია კარის დღეები</c:v>
                </c:pt>
                <c:pt idx="10">
                  <c:v>ჩვენს ორგანიზაციაში დასაქმებული კურსდამთავრებულები</c:v>
                </c:pt>
                <c:pt idx="11">
                  <c:v>უნივერისტეტის კურსადამთავრებულები</c:v>
                </c:pt>
                <c:pt idx="12">
                  <c:v>ნაცნობები (ახლობლები, მეგობრები, ნათესავები და ა.შ.)</c:v>
                </c:pt>
              </c:strCache>
            </c:strRef>
          </c:cat>
          <c:val>
            <c:numRef>
              <c:f>Лист1!$B$2:$B$14</c:f>
              <c:numCache>
                <c:formatCode>###0.0%</c:formatCode>
                <c:ptCount val="13"/>
                <c:pt idx="0">
                  <c:v>1.2E-2</c:v>
                </c:pt>
                <c:pt idx="1">
                  <c:v>4.3000000000000003E-2</c:v>
                </c:pt>
                <c:pt idx="2">
                  <c:v>5.3999999999999999E-2</c:v>
                </c:pt>
                <c:pt idx="3">
                  <c:v>5.5000000000000014E-2</c:v>
                </c:pt>
                <c:pt idx="4">
                  <c:v>6.2000000000000034E-2</c:v>
                </c:pt>
                <c:pt idx="5">
                  <c:v>0.128</c:v>
                </c:pt>
                <c:pt idx="6">
                  <c:v>0.16500000000000001</c:v>
                </c:pt>
                <c:pt idx="7">
                  <c:v>0.16500000000000001</c:v>
                </c:pt>
                <c:pt idx="8">
                  <c:v>0.18500000000000022</c:v>
                </c:pt>
                <c:pt idx="9">
                  <c:v>0.20700000000000021</c:v>
                </c:pt>
                <c:pt idx="10">
                  <c:v>0.24300000000000022</c:v>
                </c:pt>
                <c:pt idx="11">
                  <c:v>0.3160000000000005</c:v>
                </c:pt>
                <c:pt idx="12">
                  <c:v>0.52200000000000002</c:v>
                </c:pt>
              </c:numCache>
            </c:numRef>
          </c:val>
          <c:extLst>
            <c:ext xmlns:c16="http://schemas.microsoft.com/office/drawing/2014/chart" uri="{C3380CC4-5D6E-409C-BE32-E72D297353CC}">
              <c16:uniqueId val="{00000000-6F56-4E44-9D26-52192FA74437}"/>
            </c:ext>
          </c:extLst>
        </c:ser>
        <c:dLbls>
          <c:showLegendKey val="0"/>
          <c:showVal val="1"/>
          <c:showCatName val="0"/>
          <c:showSerName val="0"/>
          <c:showPercent val="0"/>
          <c:showBubbleSize val="0"/>
        </c:dLbls>
        <c:gapWidth val="95"/>
        <c:gapDepth val="95"/>
        <c:shape val="box"/>
        <c:axId val="133991040"/>
        <c:axId val="133992832"/>
        <c:axId val="0"/>
      </c:bar3DChart>
      <c:catAx>
        <c:axId val="133991040"/>
        <c:scaling>
          <c:orientation val="minMax"/>
        </c:scaling>
        <c:delete val="0"/>
        <c:axPos val="l"/>
        <c:numFmt formatCode="General" sourceLinked="0"/>
        <c:majorTickMark val="none"/>
        <c:minorTickMark val="none"/>
        <c:tickLblPos val="nextTo"/>
        <c:crossAx val="133992832"/>
        <c:crosses val="autoZero"/>
        <c:auto val="1"/>
        <c:lblAlgn val="ctr"/>
        <c:lblOffset val="100"/>
        <c:noMultiLvlLbl val="0"/>
      </c:catAx>
      <c:valAx>
        <c:axId val="133992832"/>
        <c:scaling>
          <c:orientation val="minMax"/>
        </c:scaling>
        <c:delete val="1"/>
        <c:axPos val="b"/>
        <c:numFmt formatCode="###0.0%" sourceLinked="1"/>
        <c:majorTickMark val="out"/>
        <c:minorTickMark val="none"/>
        <c:tickLblPos val="none"/>
        <c:crossAx val="133991040"/>
        <c:crosses val="autoZero"/>
        <c:crossBetween val="between"/>
      </c:valAx>
    </c:plotArea>
    <c:plotVisOnly val="1"/>
    <c:dispBlanksAs val="gap"/>
    <c:showDLblsOverMax val="0"/>
  </c:chart>
  <c:txPr>
    <a:bodyPr/>
    <a:lstStyle/>
    <a:p>
      <a:pPr>
        <a:defRPr sz="12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40"/>
    </mc:Choice>
    <mc:Fallback>
      <c:style val="40"/>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Sheet1!$B$1</c:f>
              <c:strCache>
                <c:ptCount val="1"/>
                <c:pt idx="0">
                  <c:v>5 ქულიანი სკალით დახასიათების საშუალო მაჩვენებელი, სადაც 1 ნიშნავს - მიუღებელია, 5 - სავსებით მისაღებია,</c:v>
                </c:pt>
              </c:strCache>
            </c:strRef>
          </c:tx>
          <c:spPr>
            <a:solidFill>
              <a:srgbClr val="92D050"/>
            </a:solidFill>
            <a:ln>
              <a:solidFill>
                <a:srgbClr val="92D050"/>
              </a:solidFill>
            </a:ln>
          </c:spPr>
          <c:invertIfNegative val="0"/>
          <c:dLbls>
            <c:spPr>
              <a:noFill/>
              <a:ln>
                <a:noFill/>
              </a:ln>
              <a:effectLst/>
            </c:spPr>
            <c:txPr>
              <a:bodyPr/>
              <a:lstStyle/>
              <a:p>
                <a:pPr>
                  <a:defRPr lang="ru-RU"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Sheet1!$A$2:$A$15</c:f>
              <c:strCache>
                <c:ptCount val="14"/>
                <c:pt idx="0">
                  <c:v>კავკასიის უნივერსიტეტი </c:v>
                </c:pt>
                <c:pt idx="1">
                  <c:v>შოთა რუსთაველის სახელმწიფო უნივერსიტეტი</c:v>
                </c:pt>
                <c:pt idx="2">
                  <c:v>საქართველოს უნივერსიტეტი </c:v>
                </c:pt>
                <c:pt idx="3">
                  <c:v>შავი ზღვის საერთაშორისო უნივერსიტეტი</c:v>
                </c:pt>
                <c:pt idx="4">
                  <c:v>სოხუმის სახელმწიფო უნივერსიტეტი</c:v>
                </c:pt>
                <c:pt idx="5">
                  <c:v>საქ. დავით აღმაშენებელის სახელობის უნივერსიტეტი (სდასუ)</c:v>
                </c:pt>
                <c:pt idx="6">
                  <c:v>საქართველოს ეროვნული უნივერსიტეტი ("სეუ")</c:v>
                </c:pt>
                <c:pt idx="7">
                  <c:v>აკაკი წერეთლის სახელმწიფო უნივერსიტეტი</c:v>
                </c:pt>
                <c:pt idx="8">
                  <c:v>საქართველოს ტექნიკური უნივერსიტეტი (“გეპეი”)</c:v>
                </c:pt>
                <c:pt idx="9">
                  <c:v>თავისუფალი უნივერსიტეტი </c:v>
                </c:pt>
                <c:pt idx="10">
                  <c:v>ილიას სახელმწიფო უნივერსიტეტი (“ილიაუნი”)</c:v>
                </c:pt>
                <c:pt idx="11">
                  <c:v>საზოგადოებრივ საქმეთა ინსტიტუტი (“ჯიპა”)</c:v>
                </c:pt>
                <c:pt idx="12">
                  <c:v>თბილისის სახელმწიფო სამედიცინო უნივერსიტეტი</c:v>
                </c:pt>
                <c:pt idx="13">
                  <c:v>ივანე ჯავახიშვილის სახელობის თბილისის სახელმწიფო უნივერსიტეტი (თსუ)</c:v>
                </c:pt>
              </c:strCache>
            </c:strRef>
          </c:cat>
          <c:val>
            <c:numRef>
              <c:f>Sheet1!$B$2:$B$15</c:f>
              <c:numCache>
                <c:formatCode>0.0</c:formatCode>
                <c:ptCount val="14"/>
                <c:pt idx="0">
                  <c:v>3.2</c:v>
                </c:pt>
                <c:pt idx="1">
                  <c:v>3.24</c:v>
                </c:pt>
                <c:pt idx="2">
                  <c:v>3.24</c:v>
                </c:pt>
                <c:pt idx="3">
                  <c:v>3.3099999999999987</c:v>
                </c:pt>
                <c:pt idx="4">
                  <c:v>3.66</c:v>
                </c:pt>
                <c:pt idx="5">
                  <c:v>3.9</c:v>
                </c:pt>
                <c:pt idx="6">
                  <c:v>3.9</c:v>
                </c:pt>
                <c:pt idx="7">
                  <c:v>3.9699999999999998</c:v>
                </c:pt>
                <c:pt idx="8">
                  <c:v>4.03</c:v>
                </c:pt>
                <c:pt idx="9">
                  <c:v>4.3499999999999996</c:v>
                </c:pt>
                <c:pt idx="10">
                  <c:v>4.4000000000000004</c:v>
                </c:pt>
                <c:pt idx="11">
                  <c:v>4.4000000000000004</c:v>
                </c:pt>
                <c:pt idx="12">
                  <c:v>4.4300000000000024</c:v>
                </c:pt>
                <c:pt idx="13">
                  <c:v>4.7</c:v>
                </c:pt>
              </c:numCache>
            </c:numRef>
          </c:val>
          <c:extLst>
            <c:ext xmlns:c16="http://schemas.microsoft.com/office/drawing/2014/chart" uri="{C3380CC4-5D6E-409C-BE32-E72D297353CC}">
              <c16:uniqueId val="{00000000-4DD8-4717-B41C-11DA6FD6F56C}"/>
            </c:ext>
          </c:extLst>
        </c:ser>
        <c:dLbls>
          <c:showLegendKey val="0"/>
          <c:showVal val="1"/>
          <c:showCatName val="0"/>
          <c:showSerName val="0"/>
          <c:showPercent val="0"/>
          <c:showBubbleSize val="0"/>
        </c:dLbls>
        <c:gapWidth val="95"/>
        <c:gapDepth val="95"/>
        <c:shape val="box"/>
        <c:axId val="138246784"/>
        <c:axId val="138359168"/>
        <c:axId val="0"/>
      </c:bar3DChart>
      <c:catAx>
        <c:axId val="138246784"/>
        <c:scaling>
          <c:orientation val="minMax"/>
        </c:scaling>
        <c:delete val="0"/>
        <c:axPos val="l"/>
        <c:numFmt formatCode="General" sourceLinked="0"/>
        <c:majorTickMark val="none"/>
        <c:minorTickMark val="none"/>
        <c:tickLblPos val="nextTo"/>
        <c:txPr>
          <a:bodyPr/>
          <a:lstStyle/>
          <a:p>
            <a:pPr>
              <a:defRPr lang="ru-RU" sz="1000"/>
            </a:pPr>
            <a:endParaRPr lang="en-US"/>
          </a:p>
        </c:txPr>
        <c:crossAx val="138359168"/>
        <c:crosses val="autoZero"/>
        <c:auto val="1"/>
        <c:lblAlgn val="ctr"/>
        <c:lblOffset val="100"/>
        <c:noMultiLvlLbl val="0"/>
      </c:catAx>
      <c:valAx>
        <c:axId val="138359168"/>
        <c:scaling>
          <c:orientation val="minMax"/>
        </c:scaling>
        <c:delete val="1"/>
        <c:axPos val="b"/>
        <c:numFmt formatCode="0.0" sourceLinked="1"/>
        <c:majorTickMark val="out"/>
        <c:minorTickMark val="none"/>
        <c:tickLblPos val="none"/>
        <c:crossAx val="138246784"/>
        <c:crosses val="autoZero"/>
        <c:crossBetween val="between"/>
      </c:valAx>
    </c:plotArea>
    <c:legend>
      <c:legendPos val="t"/>
      <c:layout/>
      <c:overlay val="0"/>
      <c:txPr>
        <a:bodyPr/>
        <a:lstStyle/>
        <a:p>
          <a:pPr>
            <a:defRPr lang="ru-RU" b="1"/>
          </a:pPr>
          <a:endParaRPr lang="en-US"/>
        </a:p>
      </c:txPr>
    </c:legend>
    <c:plotVisOnly val="1"/>
    <c:dispBlanksAs val="gap"/>
    <c:showDLblsOverMax val="0"/>
  </c:chart>
  <c:txPr>
    <a:bodyPr/>
    <a:lstStyle/>
    <a:p>
      <a:pPr>
        <a:defRPr sz="1200"/>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'Лист1'!$B$1</c:f>
              <c:strCache>
                <c:ptCount val="1"/>
                <c:pt idx="0">
                  <c:v>Ряд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'Лист1'!$A$2:$A$4</c:f>
              <c:strCache>
                <c:ptCount val="3"/>
                <c:pt idx="0">
                  <c:v>არცერთი </c:v>
                </c:pt>
                <c:pt idx="1">
                  <c:v>იძიებს/იღებს ინფორმაციას განათლების საკითხების/სიახლეების შესახებ</c:v>
                </c:pt>
                <c:pt idx="2">
                  <c:v>იძიებს/იღებს ინფორმაციას თანამედროვე სამეცნიერო მიღწევების/ტექნოლოგიების შესახებ</c:v>
                </c:pt>
              </c:strCache>
            </c:strRef>
          </c:cat>
          <c:val>
            <c:numRef>
              <c:f>'Лист1'!$B$2:$B$4</c:f>
              <c:numCache>
                <c:formatCode>###0.0%</c:formatCode>
                <c:ptCount val="3"/>
                <c:pt idx="0">
                  <c:v>0.21600000000000022</c:v>
                </c:pt>
                <c:pt idx="1">
                  <c:v>0.28400000000000031</c:v>
                </c:pt>
                <c:pt idx="2">
                  <c:v>0.5</c:v>
                </c:pt>
              </c:numCache>
            </c:numRef>
          </c:val>
          <c:extLst>
            <c:ext xmlns:c16="http://schemas.microsoft.com/office/drawing/2014/chart" uri="{C3380CC4-5D6E-409C-BE32-E72D297353CC}">
              <c16:uniqueId val="{00000000-02C8-42FE-B230-E05BB8A7BF32}"/>
            </c:ext>
          </c:extLst>
        </c:ser>
        <c:dLbls>
          <c:showLegendKey val="0"/>
          <c:showVal val="1"/>
          <c:showCatName val="0"/>
          <c:showSerName val="0"/>
          <c:showPercent val="0"/>
          <c:showBubbleSize val="0"/>
        </c:dLbls>
        <c:gapWidth val="95"/>
        <c:gapDepth val="95"/>
        <c:shape val="box"/>
        <c:axId val="134050176"/>
        <c:axId val="134051712"/>
        <c:axId val="0"/>
      </c:bar3DChart>
      <c:catAx>
        <c:axId val="134050176"/>
        <c:scaling>
          <c:orientation val="minMax"/>
        </c:scaling>
        <c:delete val="0"/>
        <c:axPos val="l"/>
        <c:numFmt formatCode="General" sourceLinked="0"/>
        <c:majorTickMark val="none"/>
        <c:minorTickMark val="none"/>
        <c:tickLblPos val="nextTo"/>
        <c:crossAx val="134051712"/>
        <c:crosses val="autoZero"/>
        <c:auto val="1"/>
        <c:lblAlgn val="ctr"/>
        <c:lblOffset val="100"/>
        <c:noMultiLvlLbl val="0"/>
      </c:catAx>
      <c:valAx>
        <c:axId val="134051712"/>
        <c:scaling>
          <c:orientation val="minMax"/>
        </c:scaling>
        <c:delete val="1"/>
        <c:axPos val="b"/>
        <c:numFmt formatCode="###0.0%" sourceLinked="1"/>
        <c:majorTickMark val="out"/>
        <c:minorTickMark val="none"/>
        <c:tickLblPos val="none"/>
        <c:crossAx val="134050176"/>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manualLayout>
          <c:layoutTarget val="inner"/>
          <c:xMode val="edge"/>
          <c:yMode val="edge"/>
          <c:x val="0.30451112776546485"/>
          <c:y val="0.3078678295004259"/>
          <c:w val="0.6790476670200486"/>
          <c:h val="0.66626467429544878"/>
        </c:manualLayout>
      </c:layout>
      <c:bar3DChart>
        <c:barDir val="bar"/>
        <c:grouping val="percentStacked"/>
        <c:varyColors val="0"/>
        <c:ser>
          <c:idx val="0"/>
          <c:order val="0"/>
          <c:tx>
            <c:strRef>
              <c:f>Sheet1!$B$1</c:f>
              <c:strCache>
                <c:ptCount val="1"/>
                <c:pt idx="0">
                  <c:v> ვეძებ ქვეყნის შიგნით</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c:f>
              <c:strCache>
                <c:ptCount val="1"/>
                <c:pt idx="0">
                  <c:v>მენეჯმენტი და ადმინისტრირება</c:v>
                </c:pt>
              </c:strCache>
            </c:strRef>
          </c:cat>
          <c:val>
            <c:numRef>
              <c:f>Sheet1!$B$2</c:f>
              <c:numCache>
                <c:formatCode>General</c:formatCode>
                <c:ptCount val="1"/>
                <c:pt idx="0">
                  <c:v>81.5</c:v>
                </c:pt>
              </c:numCache>
            </c:numRef>
          </c:val>
          <c:extLst>
            <c:ext xmlns:c16="http://schemas.microsoft.com/office/drawing/2014/chart" uri="{C3380CC4-5D6E-409C-BE32-E72D297353CC}">
              <c16:uniqueId val="{00000000-C7A0-4176-927F-94BF54542514}"/>
            </c:ext>
          </c:extLst>
        </c:ser>
        <c:ser>
          <c:idx val="1"/>
          <c:order val="1"/>
          <c:tx>
            <c:strRef>
              <c:f>Sheet1!$C$1</c:f>
              <c:strCache>
                <c:ptCount val="1"/>
                <c:pt idx="0">
                  <c:v>ვეძებ როგორც ქვეყნის შიგნით, ასევე, ქვეყნის გარეთ</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c:f>
              <c:strCache>
                <c:ptCount val="1"/>
                <c:pt idx="0">
                  <c:v>მენეჯმენტი და ადმინისტრირება</c:v>
                </c:pt>
              </c:strCache>
            </c:strRef>
          </c:cat>
          <c:val>
            <c:numRef>
              <c:f>Sheet1!$C$2</c:f>
              <c:numCache>
                <c:formatCode>General</c:formatCode>
                <c:ptCount val="1"/>
                <c:pt idx="0">
                  <c:v>18.5</c:v>
                </c:pt>
              </c:numCache>
            </c:numRef>
          </c:val>
          <c:extLst>
            <c:ext xmlns:c16="http://schemas.microsoft.com/office/drawing/2014/chart" uri="{C3380CC4-5D6E-409C-BE32-E72D297353CC}">
              <c16:uniqueId val="{00000001-C7A0-4176-927F-94BF54542514}"/>
            </c:ext>
          </c:extLst>
        </c:ser>
        <c:dLbls>
          <c:showLegendKey val="0"/>
          <c:showVal val="1"/>
          <c:showCatName val="0"/>
          <c:showSerName val="0"/>
          <c:showPercent val="0"/>
          <c:showBubbleSize val="0"/>
        </c:dLbls>
        <c:gapWidth val="95"/>
        <c:gapDepth val="95"/>
        <c:shape val="box"/>
        <c:axId val="134114304"/>
        <c:axId val="134116096"/>
        <c:axId val="0"/>
      </c:bar3DChart>
      <c:catAx>
        <c:axId val="134114304"/>
        <c:scaling>
          <c:orientation val="minMax"/>
        </c:scaling>
        <c:delete val="0"/>
        <c:axPos val="l"/>
        <c:numFmt formatCode="General" sourceLinked="0"/>
        <c:majorTickMark val="none"/>
        <c:minorTickMark val="none"/>
        <c:tickLblPos val="nextTo"/>
        <c:crossAx val="134116096"/>
        <c:crosses val="autoZero"/>
        <c:auto val="1"/>
        <c:lblAlgn val="ctr"/>
        <c:lblOffset val="100"/>
        <c:noMultiLvlLbl val="0"/>
      </c:catAx>
      <c:valAx>
        <c:axId val="134116096"/>
        <c:scaling>
          <c:orientation val="minMax"/>
        </c:scaling>
        <c:delete val="1"/>
        <c:axPos val="b"/>
        <c:numFmt formatCode="0%" sourceLinked="1"/>
        <c:majorTickMark val="out"/>
        <c:minorTickMark val="none"/>
        <c:tickLblPos val="none"/>
        <c:crossAx val="134114304"/>
        <c:crosses val="autoZero"/>
        <c:crossBetween val="between"/>
      </c:valAx>
    </c:plotArea>
    <c:legend>
      <c:legendPos val="t"/>
      <c:layout>
        <c:manualLayout>
          <c:xMode val="edge"/>
          <c:yMode val="edge"/>
          <c:x val="3.6548081286636704E-2"/>
          <c:y val="8.2305669740399212E-2"/>
          <c:w val="0.95380751008833309"/>
          <c:h val="0.13697764291621919"/>
        </c:manualLayout>
      </c:layout>
      <c:overlay val="0"/>
    </c:legend>
    <c:plotVisOnly val="1"/>
    <c:dispBlanksAs val="gap"/>
    <c:showDLblsOverMax val="0"/>
  </c:chart>
  <c:txPr>
    <a:bodyPr/>
    <a:lstStyle/>
    <a:p>
      <a:pPr>
        <a:defRPr sz="14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40"/>
    </mc:Choice>
    <mc:Fallback>
      <c:style val="40"/>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Лист1!$B$1</c:f>
              <c:strCache>
                <c:ptCount val="1"/>
                <c:pt idx="0">
                  <c:v>Column1</c:v>
                </c:pt>
              </c:strCache>
            </c:strRef>
          </c:tx>
          <c:spPr>
            <a:solidFill>
              <a:srgbClr val="92D050"/>
            </a:solidFill>
            <a:ln>
              <a:solidFill>
                <a:srgbClr val="92D050"/>
              </a:solidFill>
            </a:ln>
          </c:spPr>
          <c:invertIfNegative val="0"/>
          <c:dLbls>
            <c:spPr>
              <a:noFill/>
              <a:ln>
                <a:noFill/>
              </a:ln>
              <a:effectLst/>
            </c:spPr>
            <c:txPr>
              <a:bodyPr/>
              <a:lstStyle/>
              <a:p>
                <a:pPr>
                  <a:defRPr lang="ru-RU" b="1"/>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Лист1!$A$2:$A$25</c:f>
              <c:strCache>
                <c:ptCount val="24"/>
                <c:pt idx="0">
                  <c:v>მობილობა უცხოეთში (სწავლის გარკვეული ეტაპი გავლილი აქვს უცხოეთის / დასავლურ უნივერსიტეტში)</c:v>
                </c:pt>
                <c:pt idx="1">
                  <c:v>რომელი უმაღლესი აქვს დამთავრებული</c:v>
                </c:pt>
                <c:pt idx="2">
                  <c:v>სწავლის პერიოდში გავლილი პრაქტიკა</c:v>
                </c:pt>
                <c:pt idx="3">
                  <c:v>დოქტორის ან მასთან გათანაბრებული დიპლომი/დისერტაცია </c:v>
                </c:pt>
                <c:pt idx="4">
                  <c:v>რეკომენდაცია  </c:v>
                </c:pt>
                <c:pt idx="5">
                  <c:v>დამოუკიდებლად სწავლის უნარი</c:v>
                </c:pt>
                <c:pt idx="6">
                  <c:v>ღირებულებების გაცნობიერებისა და გადაცემის უნარი</c:v>
                </c:pt>
                <c:pt idx="7">
                  <c:v>კომუნიკაციის უნარი უცხო ენაზე</c:v>
                </c:pt>
                <c:pt idx="8">
                  <c:v>ზოგადი უნარები</c:v>
                </c:pt>
                <c:pt idx="9">
                  <c:v>კომპიუტერული პროგრამების სრულყოფილი ცოდნა</c:v>
                </c:pt>
                <c:pt idx="10">
                  <c:v>კონკრეტულ პოზიციაზე მუშაობის გამოცდილება</c:v>
                </c:pt>
                <c:pt idx="11">
                  <c:v>წერითი კომუნიკაციის უნარი</c:v>
                </c:pt>
                <c:pt idx="12">
                  <c:v>ზეპირი კომუნიკაციის უნარი</c:v>
                </c:pt>
                <c:pt idx="13">
                  <c:v>დასკვნის გამოტანის უნარი</c:v>
                </c:pt>
                <c:pt idx="14">
                  <c:v>მოტივაცია</c:v>
                </c:pt>
                <c:pt idx="15">
                  <c:v>ზოგადი სამუშაო გამოცდილება</c:v>
                </c:pt>
                <c:pt idx="16">
                  <c:v>პროფესიული ეთიკის ნორმების ცოდნა</c:v>
                </c:pt>
                <c:pt idx="17">
                  <c:v>მინიმუმ მაგისტრის დიპლომი (ან მასთან გათანაბრებული)</c:v>
                </c:pt>
                <c:pt idx="18">
                  <c:v>შესაბამისი პრაქტიკული უნარ-ჩვევები</c:v>
                </c:pt>
                <c:pt idx="19">
                  <c:v>ცოდნის პრაქტიკაში გამოყენების უნარი</c:v>
                </c:pt>
                <c:pt idx="20">
                  <c:v>სიღრმისეული ცოდნა კონკრეტულ სპეციალობაში</c:v>
                </c:pt>
                <c:pt idx="21">
                  <c:v>პროფესიული სამუშაო გამოცდილება</c:v>
                </c:pt>
                <c:pt idx="22">
                  <c:v>შესაბამისი დარგის ფართო თეორიული ცოდნა</c:v>
                </c:pt>
                <c:pt idx="23">
                  <c:v>პროფესიული ცოდნა</c:v>
                </c:pt>
              </c:strCache>
            </c:strRef>
          </c:cat>
          <c:val>
            <c:numRef>
              <c:f>Лист1!$B$2:$B$25</c:f>
              <c:numCache>
                <c:formatCode>###0.0%</c:formatCode>
                <c:ptCount val="24"/>
                <c:pt idx="0" formatCode="####.0%">
                  <c:v>8.6956521739130575E-3</c:v>
                </c:pt>
                <c:pt idx="1">
                  <c:v>1.7391304347826087E-2</c:v>
                </c:pt>
                <c:pt idx="2">
                  <c:v>1.7391304347826087E-2</c:v>
                </c:pt>
                <c:pt idx="3">
                  <c:v>2.6086956521739181E-2</c:v>
                </c:pt>
                <c:pt idx="4">
                  <c:v>2.6086956521739181E-2</c:v>
                </c:pt>
                <c:pt idx="5">
                  <c:v>3.4782608695652174E-2</c:v>
                </c:pt>
                <c:pt idx="6">
                  <c:v>4.3478260869565223E-2</c:v>
                </c:pt>
                <c:pt idx="7">
                  <c:v>6.0869565217391314E-2</c:v>
                </c:pt>
                <c:pt idx="8">
                  <c:v>6.9565217391304404E-2</c:v>
                </c:pt>
                <c:pt idx="9">
                  <c:v>7.8260869565217397E-2</c:v>
                </c:pt>
                <c:pt idx="10">
                  <c:v>7.8260869565217397E-2</c:v>
                </c:pt>
                <c:pt idx="11">
                  <c:v>9.5652173913043634E-2</c:v>
                </c:pt>
                <c:pt idx="12">
                  <c:v>9.5652173913043634E-2</c:v>
                </c:pt>
                <c:pt idx="13">
                  <c:v>0.10434782608695653</c:v>
                </c:pt>
                <c:pt idx="14">
                  <c:v>0.1304347826086957</c:v>
                </c:pt>
                <c:pt idx="15">
                  <c:v>0.13913043478260889</c:v>
                </c:pt>
                <c:pt idx="16">
                  <c:v>0.15652173913043507</c:v>
                </c:pt>
                <c:pt idx="17">
                  <c:v>0.16521739130434807</c:v>
                </c:pt>
                <c:pt idx="18">
                  <c:v>0.2</c:v>
                </c:pt>
                <c:pt idx="19">
                  <c:v>0.20869565217391306</c:v>
                </c:pt>
                <c:pt idx="20">
                  <c:v>0.21739130434782644</c:v>
                </c:pt>
                <c:pt idx="21">
                  <c:v>0.22608695652173921</c:v>
                </c:pt>
                <c:pt idx="22">
                  <c:v>0.29565217391304427</c:v>
                </c:pt>
                <c:pt idx="23">
                  <c:v>0.34782608695652217</c:v>
                </c:pt>
              </c:numCache>
            </c:numRef>
          </c:val>
          <c:extLst>
            <c:ext xmlns:c16="http://schemas.microsoft.com/office/drawing/2014/chart" uri="{C3380CC4-5D6E-409C-BE32-E72D297353CC}">
              <c16:uniqueId val="{00000000-E0A4-4942-943A-CCCE2453D4AA}"/>
            </c:ext>
          </c:extLst>
        </c:ser>
        <c:dLbls>
          <c:showLegendKey val="0"/>
          <c:showVal val="1"/>
          <c:showCatName val="0"/>
          <c:showSerName val="0"/>
          <c:showPercent val="0"/>
          <c:showBubbleSize val="0"/>
        </c:dLbls>
        <c:gapWidth val="150"/>
        <c:shape val="box"/>
        <c:axId val="138538368"/>
        <c:axId val="138610560"/>
        <c:axId val="0"/>
      </c:bar3DChart>
      <c:catAx>
        <c:axId val="138538368"/>
        <c:scaling>
          <c:orientation val="minMax"/>
        </c:scaling>
        <c:delete val="0"/>
        <c:axPos val="l"/>
        <c:numFmt formatCode="General" sourceLinked="0"/>
        <c:majorTickMark val="none"/>
        <c:minorTickMark val="none"/>
        <c:tickLblPos val="nextTo"/>
        <c:txPr>
          <a:bodyPr/>
          <a:lstStyle/>
          <a:p>
            <a:pPr>
              <a:defRPr lang="ru-RU" sz="1000"/>
            </a:pPr>
            <a:endParaRPr lang="en-US"/>
          </a:p>
        </c:txPr>
        <c:crossAx val="138610560"/>
        <c:crosses val="autoZero"/>
        <c:auto val="1"/>
        <c:lblAlgn val="ctr"/>
        <c:lblOffset val="100"/>
        <c:noMultiLvlLbl val="0"/>
      </c:catAx>
      <c:valAx>
        <c:axId val="138610560"/>
        <c:scaling>
          <c:orientation val="minMax"/>
        </c:scaling>
        <c:delete val="1"/>
        <c:axPos val="b"/>
        <c:numFmt formatCode="####.0%" sourceLinked="1"/>
        <c:majorTickMark val="out"/>
        <c:minorTickMark val="none"/>
        <c:tickLblPos val="none"/>
        <c:crossAx val="138538368"/>
        <c:crosses val="autoZero"/>
        <c:crossBetween val="between"/>
      </c:valAx>
    </c:plotArea>
    <c:plotVisOnly val="1"/>
    <c:dispBlanksAs val="gap"/>
    <c:showDLblsOverMax val="0"/>
  </c:chart>
  <c:txPr>
    <a:bodyPr/>
    <a:lstStyle/>
    <a:p>
      <a:pPr>
        <a:defRPr sz="11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Лист1!$B$1</c:f>
              <c:strCache>
                <c:ptCount val="1"/>
                <c:pt idx="0">
                  <c:v>Ряд 1</c:v>
                </c:pt>
              </c:strCache>
            </c:strRef>
          </c:tx>
          <c:invertIfNegative val="0"/>
          <c:dLbls>
            <c:dLbl>
              <c:idx val="3"/>
              <c:layout/>
              <c:tx>
                <c:rich>
                  <a:bodyPr/>
                  <a:lstStyle/>
                  <a:p>
                    <a:r>
                      <a:rPr lang="en-US" b="1" smtClean="0"/>
                      <a:t>0</a:t>
                    </a:r>
                    <a:r>
                      <a:rPr lang="en-US" smtClean="0"/>
                      <a:t>,5</a:t>
                    </a:r>
                    <a:r>
                      <a:rPr lang="en-US"/>
                      <a:t>%</a:t>
                    </a:r>
                  </a:p>
                </c:rich>
              </c:tx>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F545-4F8D-B935-AF330186FECF}"/>
                </c:ext>
              </c:extLst>
            </c:dLbl>
            <c:dLbl>
              <c:idx val="5"/>
              <c:layout>
                <c:manualLayout>
                  <c:x val="-1.037029778735874E-2"/>
                  <c:y val="7.111061339903193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F545-4F8D-B935-AF330186FECF}"/>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Лист1!$A$2:$A$7</c:f>
              <c:strCache>
                <c:ptCount val="6"/>
                <c:pt idx="0">
                  <c:v>სამეცნიერო მიმართულების მენეჯერი</c:v>
                </c:pt>
                <c:pt idx="1">
                  <c:v>უფროსი სპეციალისტი</c:v>
                </c:pt>
                <c:pt idx="2">
                  <c:v>მარკეტინგის განყოფილების მენეჯერი</c:v>
                </c:pt>
                <c:pt idx="3">
                  <c:v>HR მენეჯერი/HR დირექტორი/ HR დეპარტამენტის უფროსი.</c:v>
                </c:pt>
                <c:pt idx="4">
                  <c:v>განყოფილების/ქვედანაყოფის უფროსი/ხელმძღვანელი</c:v>
                </c:pt>
                <c:pt idx="5">
                  <c:v>გენერალური მენეჯერი/დირექტორი/აღმასრულებელი დირექტორი</c:v>
                </c:pt>
              </c:strCache>
            </c:strRef>
          </c:cat>
          <c:val>
            <c:numRef>
              <c:f>Лист1!$B$2:$B$7</c:f>
              <c:numCache>
                <c:formatCode>###0.0%</c:formatCode>
                <c:ptCount val="6"/>
                <c:pt idx="0">
                  <c:v>0.01</c:v>
                </c:pt>
                <c:pt idx="1">
                  <c:v>0.01</c:v>
                </c:pt>
                <c:pt idx="2">
                  <c:v>0.01</c:v>
                </c:pt>
                <c:pt idx="3">
                  <c:v>0.311</c:v>
                </c:pt>
                <c:pt idx="4">
                  <c:v>0.30099999999999999</c:v>
                </c:pt>
                <c:pt idx="5">
                  <c:v>0.35652173913043478</c:v>
                </c:pt>
              </c:numCache>
            </c:numRef>
          </c:val>
          <c:extLst>
            <c:ext xmlns:c16="http://schemas.microsoft.com/office/drawing/2014/chart" uri="{C3380CC4-5D6E-409C-BE32-E72D297353CC}">
              <c16:uniqueId val="{00000002-F545-4F8D-B935-AF330186FECF}"/>
            </c:ext>
          </c:extLst>
        </c:ser>
        <c:dLbls>
          <c:showLegendKey val="0"/>
          <c:showVal val="1"/>
          <c:showCatName val="0"/>
          <c:showSerName val="0"/>
          <c:showPercent val="0"/>
          <c:showBubbleSize val="0"/>
        </c:dLbls>
        <c:gapWidth val="150"/>
        <c:shape val="box"/>
        <c:axId val="114729728"/>
        <c:axId val="114731264"/>
        <c:axId val="0"/>
      </c:bar3DChart>
      <c:catAx>
        <c:axId val="114729728"/>
        <c:scaling>
          <c:orientation val="minMax"/>
        </c:scaling>
        <c:delete val="0"/>
        <c:axPos val="l"/>
        <c:numFmt formatCode="General" sourceLinked="0"/>
        <c:majorTickMark val="none"/>
        <c:minorTickMark val="none"/>
        <c:tickLblPos val="nextTo"/>
        <c:crossAx val="114731264"/>
        <c:crosses val="autoZero"/>
        <c:auto val="1"/>
        <c:lblAlgn val="ctr"/>
        <c:lblOffset val="100"/>
        <c:noMultiLvlLbl val="0"/>
      </c:catAx>
      <c:valAx>
        <c:axId val="114731264"/>
        <c:scaling>
          <c:orientation val="minMax"/>
        </c:scaling>
        <c:delete val="1"/>
        <c:axPos val="b"/>
        <c:numFmt formatCode="###0.0%" sourceLinked="1"/>
        <c:majorTickMark val="out"/>
        <c:minorTickMark val="none"/>
        <c:tickLblPos val="none"/>
        <c:crossAx val="114729728"/>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clustered"/>
        <c:varyColors val="0"/>
        <c:ser>
          <c:idx val="0"/>
          <c:order val="0"/>
          <c:tx>
            <c:strRef>
              <c:f>Лист1!$B$1</c:f>
              <c:strCache>
                <c:ptCount val="1"/>
                <c:pt idx="0">
                  <c:v>Ряд 1</c:v>
                </c:pt>
              </c:strCache>
            </c:strRef>
          </c:tx>
          <c:invertIfNegative val="0"/>
          <c:dLbls>
            <c:dLbl>
              <c:idx val="3"/>
              <c:layout>
                <c:manualLayout>
                  <c:x val="1.6029031708798061E-2"/>
                  <c:y val="-4.617572298638396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AA1-44CE-9859-8CCE17E521E8}"/>
                </c:ext>
              </c:extLst>
            </c:dLbl>
            <c:dLbl>
              <c:idx val="4"/>
              <c:layout>
                <c:manualLayout>
                  <c:x val="1.6029031708798061E-2"/>
                  <c:y val="-1.15439307465960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AA1-44CE-9859-8CCE17E521E8}"/>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Лист1!$A$2:$A$4</c:f>
              <c:strCache>
                <c:ptCount val="3"/>
                <c:pt idx="0">
                  <c:v> ა(ა)იპ   (არასამეწარმეო (არაკომერციული) იურიდიული პირი)</c:v>
                </c:pt>
                <c:pt idx="1">
                  <c:v> სსიპ (საჯარო სამართლის იურიდიული პირი)</c:v>
                </c:pt>
                <c:pt idx="2">
                  <c:v>შპს </c:v>
                </c:pt>
              </c:strCache>
            </c:strRef>
          </c:cat>
          <c:val>
            <c:numRef>
              <c:f>Лист1!$B$2:$B$4</c:f>
              <c:numCache>
                <c:formatCode>###0.0</c:formatCode>
                <c:ptCount val="3"/>
                <c:pt idx="0">
                  <c:v>2</c:v>
                </c:pt>
                <c:pt idx="1">
                  <c:v>15.5</c:v>
                </c:pt>
                <c:pt idx="2">
                  <c:v>82.5</c:v>
                </c:pt>
              </c:numCache>
            </c:numRef>
          </c:val>
          <c:extLst>
            <c:ext xmlns:c16="http://schemas.microsoft.com/office/drawing/2014/chart" uri="{C3380CC4-5D6E-409C-BE32-E72D297353CC}">
              <c16:uniqueId val="{00000002-8AA1-44CE-9859-8CCE17E521E8}"/>
            </c:ext>
          </c:extLst>
        </c:ser>
        <c:dLbls>
          <c:showLegendKey val="0"/>
          <c:showVal val="1"/>
          <c:showCatName val="0"/>
          <c:showSerName val="0"/>
          <c:showPercent val="0"/>
          <c:showBubbleSize val="0"/>
        </c:dLbls>
        <c:gapWidth val="150"/>
        <c:shape val="box"/>
        <c:axId val="117708672"/>
        <c:axId val="117710208"/>
        <c:axId val="0"/>
      </c:bar3DChart>
      <c:catAx>
        <c:axId val="117708672"/>
        <c:scaling>
          <c:orientation val="minMax"/>
        </c:scaling>
        <c:delete val="0"/>
        <c:axPos val="l"/>
        <c:numFmt formatCode="General" sourceLinked="0"/>
        <c:majorTickMark val="none"/>
        <c:minorTickMark val="none"/>
        <c:tickLblPos val="nextTo"/>
        <c:crossAx val="117710208"/>
        <c:crosses val="autoZero"/>
        <c:auto val="1"/>
        <c:lblAlgn val="ctr"/>
        <c:lblOffset val="100"/>
        <c:noMultiLvlLbl val="0"/>
      </c:catAx>
      <c:valAx>
        <c:axId val="117710208"/>
        <c:scaling>
          <c:orientation val="minMax"/>
        </c:scaling>
        <c:delete val="1"/>
        <c:axPos val="b"/>
        <c:numFmt formatCode="###0.0" sourceLinked="1"/>
        <c:majorTickMark val="out"/>
        <c:minorTickMark val="none"/>
        <c:tickLblPos val="none"/>
        <c:crossAx val="117708672"/>
        <c:crosses val="autoZero"/>
        <c:crossBetween val="between"/>
      </c:valAx>
    </c:plotArea>
    <c:plotVisOnly val="1"/>
    <c:dispBlanksAs val="gap"/>
    <c:showDLblsOverMax val="0"/>
  </c:chart>
  <c:txPr>
    <a:bodyPr/>
    <a:lstStyle/>
    <a:p>
      <a:pPr>
        <a:defRPr sz="14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Sheet1!$B$1</c:f>
              <c:strCache>
                <c:ptCount val="1"/>
                <c:pt idx="0">
                  <c:v>დასაქმებულთა საშუალო მაჩვენებელი მთელ პოპულაციაში</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Sheet1!$A$2:$A$9</c:f>
              <c:strCache>
                <c:ptCount val="8"/>
                <c:pt idx="0">
                  <c:v>საბუნებისმეტყველო და ზუსტი მეცნიერებები</c:v>
                </c:pt>
                <c:pt idx="1">
                  <c:v>ჰუმანიტარული მეცნიერებები და კულტურა</c:v>
                </c:pt>
                <c:pt idx="2">
                  <c:v>აგრარული მეცნიერებები</c:v>
                </c:pt>
                <c:pt idx="3">
                  <c:v>პედაგოგიკა</c:v>
                </c:pt>
                <c:pt idx="4">
                  <c:v>ინჟინერია</c:v>
                </c:pt>
                <c:pt idx="5">
                  <c:v>სამართალი</c:v>
                </c:pt>
                <c:pt idx="6">
                  <c:v>სოციალური მეცნიერებები და საჯარო მართვა</c:v>
                </c:pt>
                <c:pt idx="7">
                  <c:v>ბიზნესი და ეკონომიკა</c:v>
                </c:pt>
              </c:strCache>
            </c:strRef>
          </c:cat>
          <c:val>
            <c:numRef>
              <c:f>Sheet1!$B$2:$B$9</c:f>
              <c:numCache>
                <c:formatCode>0</c:formatCode>
                <c:ptCount val="8"/>
                <c:pt idx="0">
                  <c:v>12</c:v>
                </c:pt>
                <c:pt idx="1">
                  <c:v>15</c:v>
                </c:pt>
                <c:pt idx="2">
                  <c:v>16</c:v>
                </c:pt>
                <c:pt idx="3">
                  <c:v>23</c:v>
                </c:pt>
                <c:pt idx="4">
                  <c:v>24</c:v>
                </c:pt>
                <c:pt idx="5">
                  <c:v>34</c:v>
                </c:pt>
                <c:pt idx="6">
                  <c:v>46</c:v>
                </c:pt>
                <c:pt idx="7">
                  <c:v>323</c:v>
                </c:pt>
              </c:numCache>
            </c:numRef>
          </c:val>
          <c:extLst>
            <c:ext xmlns:c16="http://schemas.microsoft.com/office/drawing/2014/chart" uri="{C3380CC4-5D6E-409C-BE32-E72D297353CC}">
              <c16:uniqueId val="{00000000-7668-4341-A6B7-1F5CF7082D63}"/>
            </c:ext>
          </c:extLst>
        </c:ser>
        <c:dLbls>
          <c:showLegendKey val="0"/>
          <c:showVal val="1"/>
          <c:showCatName val="0"/>
          <c:showSerName val="0"/>
          <c:showPercent val="0"/>
          <c:showBubbleSize val="0"/>
        </c:dLbls>
        <c:gapWidth val="95"/>
        <c:gapDepth val="95"/>
        <c:shape val="box"/>
        <c:axId val="117870976"/>
        <c:axId val="117872512"/>
        <c:axId val="0"/>
      </c:bar3DChart>
      <c:catAx>
        <c:axId val="117870976"/>
        <c:scaling>
          <c:orientation val="minMax"/>
        </c:scaling>
        <c:delete val="0"/>
        <c:axPos val="l"/>
        <c:numFmt formatCode="General" sourceLinked="0"/>
        <c:majorTickMark val="none"/>
        <c:minorTickMark val="none"/>
        <c:tickLblPos val="nextTo"/>
        <c:crossAx val="117872512"/>
        <c:crosses val="autoZero"/>
        <c:auto val="1"/>
        <c:lblAlgn val="ctr"/>
        <c:lblOffset val="100"/>
        <c:noMultiLvlLbl val="0"/>
      </c:catAx>
      <c:valAx>
        <c:axId val="117872512"/>
        <c:scaling>
          <c:orientation val="minMax"/>
        </c:scaling>
        <c:delete val="1"/>
        <c:axPos val="b"/>
        <c:numFmt formatCode="0" sourceLinked="1"/>
        <c:majorTickMark val="out"/>
        <c:minorTickMark val="none"/>
        <c:tickLblPos val="none"/>
        <c:crossAx val="117870976"/>
        <c:crosses val="autoZero"/>
        <c:crossBetween val="between"/>
      </c:valAx>
    </c:plotArea>
    <c:legend>
      <c:legendPos val="t"/>
      <c:layout/>
      <c:overlay val="0"/>
    </c:legend>
    <c:plotVisOnly val="1"/>
    <c:dispBlanksAs val="gap"/>
    <c:showDLblsOverMax val="0"/>
  </c:chart>
  <c:txPr>
    <a:bodyPr/>
    <a:lstStyle/>
    <a:p>
      <a:pPr>
        <a:defRPr sz="12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stacked"/>
        <c:varyColors val="0"/>
        <c:ser>
          <c:idx val="0"/>
          <c:order val="0"/>
          <c:tx>
            <c:strRef>
              <c:f>Sheet1!$B$1</c:f>
              <c:strCache>
                <c:ptCount val="1"/>
                <c:pt idx="0">
                  <c:v>Series 1</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Sheet1!$A$2:$A$23</c:f>
              <c:strCache>
                <c:ptCount val="22"/>
                <c:pt idx="0">
                  <c:v>ფარმაციის მენეჯმენტი </c:v>
                </c:pt>
                <c:pt idx="1">
                  <c:v>ჯანდაცვის მენეჯმენტი/ადმინისტრირება </c:v>
                </c:pt>
                <c:pt idx="2">
                  <c:v>ხელოვნების მენეჯმენტი </c:v>
                </c:pt>
                <c:pt idx="3">
                  <c:v>ენერგეტიკის მენეჯმენტი </c:v>
                </c:pt>
                <c:pt idx="4">
                  <c:v>ტექნოლოგიების მენეჯმენტი</c:v>
                </c:pt>
                <c:pt idx="5">
                  <c:v>სამთო საქმისა და გეოლოგიის მენეჯმენტი</c:v>
                </c:pt>
                <c:pt idx="6">
                  <c:v>საჰაერო ტრანსპორტის მენეჯმენტი </c:v>
                </c:pt>
                <c:pt idx="7">
                  <c:v>ღონისძიების ორგანიზება</c:v>
                </c:pt>
                <c:pt idx="8">
                  <c:v>მცირე ბიზნესის მართვა</c:v>
                </c:pt>
                <c:pt idx="9">
                  <c:v>სპორტის მენეჯმენტი </c:v>
                </c:pt>
                <c:pt idx="10">
                  <c:v>სატრანსპორტო ლოგისტიკა </c:v>
                </c:pt>
                <c:pt idx="11">
                  <c:v>ორგანიზაციის განვითარება</c:v>
                </c:pt>
                <c:pt idx="12">
                  <c:v>განათლების ადმინისტრირება </c:v>
                </c:pt>
                <c:pt idx="13">
                  <c:v>განათლების მენეჯმენტი </c:v>
                </c:pt>
                <c:pt idx="14">
                  <c:v>ოპერაციების მენეჯმენტი</c:v>
                </c:pt>
                <c:pt idx="15">
                  <c:v>საერთაშორისო ბიზნესის მენეჯმენტი </c:v>
                </c:pt>
                <c:pt idx="16">
                  <c:v>ლოგისტიკა</c:v>
                </c:pt>
                <c:pt idx="17">
                  <c:v>ადამიანური რესურსების მართვა</c:v>
                </c:pt>
                <c:pt idx="18">
                  <c:v>საჯარო მმართველობა</c:v>
                </c:pt>
                <c:pt idx="19">
                  <c:v>პროექტების მენეჯმენტი</c:v>
                </c:pt>
                <c:pt idx="20">
                  <c:v>ბიზნესის ადმინისტრირება</c:v>
                </c:pt>
                <c:pt idx="21">
                  <c:v>მენეჯმენტი</c:v>
                </c:pt>
              </c:strCache>
            </c:strRef>
          </c:cat>
          <c:val>
            <c:numRef>
              <c:f>Sheet1!$B$2:$B$23</c:f>
              <c:numCache>
                <c:formatCode>0.0%</c:formatCode>
                <c:ptCount val="22"/>
                <c:pt idx="0">
                  <c:v>5.0000000000000001E-3</c:v>
                </c:pt>
                <c:pt idx="1">
                  <c:v>5.0000000000000001E-3</c:v>
                </c:pt>
                <c:pt idx="2">
                  <c:v>5.0000000000000001E-3</c:v>
                </c:pt>
                <c:pt idx="3">
                  <c:v>5.0000000000000001E-3</c:v>
                </c:pt>
                <c:pt idx="4">
                  <c:v>5.0000000000000001E-3</c:v>
                </c:pt>
                <c:pt idx="5">
                  <c:v>5.0000000000000001E-3</c:v>
                </c:pt>
                <c:pt idx="6">
                  <c:v>5.0000000000000001E-3</c:v>
                </c:pt>
                <c:pt idx="7">
                  <c:v>5.0000000000000001E-3</c:v>
                </c:pt>
                <c:pt idx="8">
                  <c:v>0.01</c:v>
                </c:pt>
                <c:pt idx="9">
                  <c:v>0.01</c:v>
                </c:pt>
                <c:pt idx="10">
                  <c:v>0.01</c:v>
                </c:pt>
                <c:pt idx="11">
                  <c:v>0.01</c:v>
                </c:pt>
                <c:pt idx="12">
                  <c:v>0.01</c:v>
                </c:pt>
                <c:pt idx="13">
                  <c:v>1.4999999999999999E-2</c:v>
                </c:pt>
                <c:pt idx="14">
                  <c:v>0.02</c:v>
                </c:pt>
                <c:pt idx="15">
                  <c:v>0.03</c:v>
                </c:pt>
                <c:pt idx="16">
                  <c:v>4.2000000000000003E-2</c:v>
                </c:pt>
                <c:pt idx="17">
                  <c:v>0.06</c:v>
                </c:pt>
                <c:pt idx="18">
                  <c:v>0.06</c:v>
                </c:pt>
                <c:pt idx="19">
                  <c:v>0.06</c:v>
                </c:pt>
                <c:pt idx="20">
                  <c:v>0.16</c:v>
                </c:pt>
                <c:pt idx="21">
                  <c:v>0.24</c:v>
                </c:pt>
              </c:numCache>
            </c:numRef>
          </c:val>
          <c:extLst>
            <c:ext xmlns:c16="http://schemas.microsoft.com/office/drawing/2014/chart" uri="{C3380CC4-5D6E-409C-BE32-E72D297353CC}">
              <c16:uniqueId val="{00000000-6294-4780-ADE1-150CC719C3AD}"/>
            </c:ext>
          </c:extLst>
        </c:ser>
        <c:dLbls>
          <c:showLegendKey val="0"/>
          <c:showVal val="1"/>
          <c:showCatName val="0"/>
          <c:showSerName val="0"/>
          <c:showPercent val="0"/>
          <c:showBubbleSize val="0"/>
        </c:dLbls>
        <c:gapWidth val="95"/>
        <c:gapDepth val="95"/>
        <c:shape val="box"/>
        <c:axId val="41421824"/>
        <c:axId val="45851008"/>
        <c:axId val="0"/>
      </c:bar3DChart>
      <c:catAx>
        <c:axId val="41421824"/>
        <c:scaling>
          <c:orientation val="minMax"/>
        </c:scaling>
        <c:delete val="0"/>
        <c:axPos val="l"/>
        <c:numFmt formatCode="General" sourceLinked="0"/>
        <c:majorTickMark val="none"/>
        <c:minorTickMark val="none"/>
        <c:tickLblPos val="nextTo"/>
        <c:crossAx val="45851008"/>
        <c:crosses val="autoZero"/>
        <c:auto val="1"/>
        <c:lblAlgn val="ctr"/>
        <c:lblOffset val="100"/>
        <c:noMultiLvlLbl val="0"/>
      </c:catAx>
      <c:valAx>
        <c:axId val="45851008"/>
        <c:scaling>
          <c:orientation val="minMax"/>
        </c:scaling>
        <c:delete val="1"/>
        <c:axPos val="b"/>
        <c:numFmt formatCode="0.0%" sourceLinked="1"/>
        <c:majorTickMark val="out"/>
        <c:minorTickMark val="none"/>
        <c:tickLblPos val="nextTo"/>
        <c:crossAx val="41421824"/>
        <c:crosses val="autoZero"/>
        <c:crossBetween val="between"/>
      </c:valAx>
    </c:plotArea>
    <c:plotVisOnly val="1"/>
    <c:dispBlanksAs val="gap"/>
    <c:showDLblsOverMax val="0"/>
  </c:chart>
  <c:txPr>
    <a:bodyPr/>
    <a:lstStyle/>
    <a:p>
      <a:pPr>
        <a:defRPr sz="9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plotArea>
      <c:layout/>
      <c:barChart>
        <c:barDir val="bar"/>
        <c:grouping val="stacked"/>
        <c:varyColors val="0"/>
        <c:ser>
          <c:idx val="0"/>
          <c:order val="0"/>
          <c:tx>
            <c:strRef>
              <c:f>Sheet1!$B$1</c:f>
              <c:strCache>
                <c:ptCount val="1"/>
                <c:pt idx="0">
                  <c:v>ქულა</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Sheet1!$A$2</c:f>
              <c:strCache>
                <c:ptCount val="1"/>
                <c:pt idx="0">
                  <c:v>მენეჯმენტი და ადმინისტრირება – სულ 103 კურსდამთავრებული</c:v>
                </c:pt>
              </c:strCache>
            </c:strRef>
          </c:cat>
          <c:val>
            <c:numRef>
              <c:f>Sheet1!$B$2</c:f>
              <c:numCache>
                <c:formatCode>General</c:formatCode>
                <c:ptCount val="1"/>
                <c:pt idx="0">
                  <c:v>4.3</c:v>
                </c:pt>
              </c:numCache>
            </c:numRef>
          </c:val>
          <c:extLst>
            <c:ext xmlns:c16="http://schemas.microsoft.com/office/drawing/2014/chart" uri="{C3380CC4-5D6E-409C-BE32-E72D297353CC}">
              <c16:uniqueId val="{00000000-FCDA-4208-A7D0-1209769BD288}"/>
            </c:ext>
          </c:extLst>
        </c:ser>
        <c:dLbls>
          <c:showLegendKey val="0"/>
          <c:showVal val="1"/>
          <c:showCatName val="0"/>
          <c:showSerName val="0"/>
          <c:showPercent val="0"/>
          <c:showBubbleSize val="0"/>
        </c:dLbls>
        <c:gapWidth val="95"/>
        <c:overlap val="100"/>
        <c:axId val="131251584"/>
        <c:axId val="131413120"/>
      </c:barChart>
      <c:catAx>
        <c:axId val="131251584"/>
        <c:scaling>
          <c:orientation val="minMax"/>
        </c:scaling>
        <c:delete val="0"/>
        <c:axPos val="l"/>
        <c:numFmt formatCode="General" sourceLinked="0"/>
        <c:majorTickMark val="none"/>
        <c:minorTickMark val="none"/>
        <c:tickLblPos val="nextTo"/>
        <c:crossAx val="131413120"/>
        <c:crosses val="autoZero"/>
        <c:auto val="1"/>
        <c:lblAlgn val="ctr"/>
        <c:lblOffset val="100"/>
        <c:noMultiLvlLbl val="0"/>
      </c:catAx>
      <c:valAx>
        <c:axId val="131413120"/>
        <c:scaling>
          <c:orientation val="minMax"/>
        </c:scaling>
        <c:delete val="1"/>
        <c:axPos val="b"/>
        <c:numFmt formatCode="General" sourceLinked="1"/>
        <c:majorTickMark val="out"/>
        <c:minorTickMark val="none"/>
        <c:tickLblPos val="none"/>
        <c:crossAx val="131251584"/>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37"/>
    </mc:Choice>
    <mc:Fallback>
      <c:style val="37"/>
    </mc:Fallback>
  </mc:AlternateContent>
  <c:chart>
    <c:autoTitleDeleted val="1"/>
    <c:view3D>
      <c:rotX val="15"/>
      <c:rotY val="20"/>
      <c:rAngAx val="1"/>
    </c:view3D>
    <c:floor>
      <c:thickness val="0"/>
    </c:floor>
    <c:sideWall>
      <c:thickness val="0"/>
    </c:sideWall>
    <c:backWall>
      <c:thickness val="0"/>
    </c:backWall>
    <c:plotArea>
      <c:layout/>
      <c:bar3DChart>
        <c:barDir val="bar"/>
        <c:grouping val="percentStacked"/>
        <c:varyColors val="0"/>
        <c:ser>
          <c:idx val="0"/>
          <c:order val="0"/>
          <c:tx>
            <c:strRef>
              <c:f>Лист1!$B$1</c:f>
              <c:strCache>
                <c:ptCount val="1"/>
                <c:pt idx="0">
                  <c:v>რთული იყო</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მენეჯმენტი და ადმინისტრირება – სულ 103 კურსდამთავრებული</c:v>
                </c:pt>
              </c:strCache>
            </c:strRef>
          </c:cat>
          <c:val>
            <c:numRef>
              <c:f>Лист1!$B$2</c:f>
              <c:numCache>
                <c:formatCode>###0</c:formatCode>
                <c:ptCount val="1"/>
                <c:pt idx="0">
                  <c:v>50</c:v>
                </c:pt>
              </c:numCache>
            </c:numRef>
          </c:val>
          <c:extLst>
            <c:ext xmlns:c16="http://schemas.microsoft.com/office/drawing/2014/chart" uri="{C3380CC4-5D6E-409C-BE32-E72D297353CC}">
              <c16:uniqueId val="{00000000-8130-4692-ACD5-D8E1F77DCA62}"/>
            </c:ext>
          </c:extLst>
        </c:ser>
        <c:ser>
          <c:idx val="1"/>
          <c:order val="1"/>
          <c:tx>
            <c:strRef>
              <c:f>Лист1!$C$1</c:f>
              <c:strCache>
                <c:ptCount val="1"/>
                <c:pt idx="0">
                  <c:v>არ იყო რთული</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Лист1!$A$2</c:f>
              <c:strCache>
                <c:ptCount val="1"/>
                <c:pt idx="0">
                  <c:v>მენეჯმენტი და ადმინისტრირება – სულ 103 კურსდამთავრებული</c:v>
                </c:pt>
              </c:strCache>
            </c:strRef>
          </c:cat>
          <c:val>
            <c:numRef>
              <c:f>Лист1!$C$2</c:f>
              <c:numCache>
                <c:formatCode>###0</c:formatCode>
                <c:ptCount val="1"/>
                <c:pt idx="0">
                  <c:v>50</c:v>
                </c:pt>
              </c:numCache>
            </c:numRef>
          </c:val>
          <c:extLst>
            <c:ext xmlns:c16="http://schemas.microsoft.com/office/drawing/2014/chart" uri="{C3380CC4-5D6E-409C-BE32-E72D297353CC}">
              <c16:uniqueId val="{00000001-8130-4692-ACD5-D8E1F77DCA62}"/>
            </c:ext>
          </c:extLst>
        </c:ser>
        <c:dLbls>
          <c:showLegendKey val="0"/>
          <c:showVal val="1"/>
          <c:showCatName val="0"/>
          <c:showSerName val="0"/>
          <c:showPercent val="0"/>
          <c:showBubbleSize val="0"/>
        </c:dLbls>
        <c:gapWidth val="95"/>
        <c:gapDepth val="95"/>
        <c:shape val="box"/>
        <c:axId val="68637056"/>
        <c:axId val="70140672"/>
        <c:axId val="0"/>
      </c:bar3DChart>
      <c:catAx>
        <c:axId val="68637056"/>
        <c:scaling>
          <c:orientation val="minMax"/>
        </c:scaling>
        <c:delete val="0"/>
        <c:axPos val="l"/>
        <c:numFmt formatCode="General" sourceLinked="0"/>
        <c:majorTickMark val="none"/>
        <c:minorTickMark val="none"/>
        <c:tickLblPos val="nextTo"/>
        <c:crossAx val="70140672"/>
        <c:crosses val="autoZero"/>
        <c:auto val="1"/>
        <c:lblAlgn val="ctr"/>
        <c:lblOffset val="100"/>
        <c:noMultiLvlLbl val="0"/>
      </c:catAx>
      <c:valAx>
        <c:axId val="70140672"/>
        <c:scaling>
          <c:orientation val="minMax"/>
        </c:scaling>
        <c:delete val="1"/>
        <c:axPos val="b"/>
        <c:numFmt formatCode="0%" sourceLinked="1"/>
        <c:majorTickMark val="out"/>
        <c:minorTickMark val="none"/>
        <c:tickLblPos val="none"/>
        <c:crossAx val="68637056"/>
        <c:crosses val="autoZero"/>
        <c:crossBetween val="between"/>
      </c:valAx>
    </c:plotArea>
    <c:legend>
      <c:legendPos val="t"/>
      <c:layout>
        <c:manualLayout>
          <c:xMode val="edge"/>
          <c:yMode val="edge"/>
          <c:x val="0.54932994746332864"/>
          <c:y val="2.0512676942028268E-2"/>
          <c:w val="0.3153728625854188"/>
          <c:h val="0.14747146709967618"/>
        </c:manualLayout>
      </c:layout>
      <c:overlay val="0"/>
    </c:legend>
    <c:plotVisOnly val="1"/>
    <c:dispBlanksAs val="gap"/>
    <c:showDLblsOverMax val="0"/>
  </c:chart>
  <c:txPr>
    <a:bodyPr/>
    <a:lstStyle/>
    <a:p>
      <a:pPr>
        <a:defRPr sz="16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0B1BDBB-6DE0-48A6-8515-CE71B99AC707}" type="datetimeFigureOut">
              <a:rPr lang="en-US" smtClean="0"/>
              <a:pPr/>
              <a:t>12/14/2020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3DEC9CA-752D-4C96-9105-592C03EE930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F213898-C060-4B74-A971-43FB841B2C1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14.12.2020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14.12.2020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pic>
        <p:nvPicPr>
          <p:cNvPr id="7" name="Picture 1" descr="C:\Documents and Settings\Administrator\Desktop\B2b\desktopi axali\lumen\n.jpg"/>
          <p:cNvPicPr>
            <a:picLocks noChangeAspect="1" noChangeArrowheads="1"/>
          </p:cNvPicPr>
          <p:nvPr userDrawn="1"/>
        </p:nvPicPr>
        <p:blipFill>
          <a:blip r:embed="rId13" cstate="print"/>
          <a:srcRect/>
          <a:stretch>
            <a:fillRect/>
          </a:stretch>
        </p:blipFill>
        <p:spPr bwMode="auto">
          <a:xfrm>
            <a:off x="179512" y="0"/>
            <a:ext cx="1224136" cy="974099"/>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
          <p:cNvGrpSpPr/>
          <p:nvPr/>
        </p:nvGrpSpPr>
        <p:grpSpPr>
          <a:xfrm>
            <a:off x="0" y="0"/>
            <a:ext cx="9144001" cy="6858000"/>
            <a:chOff x="0" y="0"/>
            <a:chExt cx="9144001" cy="6858000"/>
          </a:xfrm>
        </p:grpSpPr>
        <p:grpSp>
          <p:nvGrpSpPr>
            <p:cNvPr id="3" name="Group 10"/>
            <p:cNvGrpSpPr/>
            <p:nvPr/>
          </p:nvGrpSpPr>
          <p:grpSpPr>
            <a:xfrm>
              <a:off x="0" y="0"/>
              <a:ext cx="9144001" cy="6858000"/>
              <a:chOff x="0" y="0"/>
              <a:chExt cx="9144001" cy="6858000"/>
            </a:xfrm>
          </p:grpSpPr>
          <p:pic>
            <p:nvPicPr>
              <p:cNvPr id="87042" name="Picture 2" descr="C:\Users\User\Desktop\11.png"/>
              <p:cNvPicPr>
                <a:picLocks noChangeAspect="1" noChangeArrowheads="1"/>
              </p:cNvPicPr>
              <p:nvPr/>
            </p:nvPicPr>
            <p:blipFill>
              <a:blip r:embed="rId3"/>
              <a:srcRect/>
              <a:stretch>
                <a:fillRect/>
              </a:stretch>
            </p:blipFill>
            <p:spPr bwMode="auto">
              <a:xfrm>
                <a:off x="1643043" y="0"/>
                <a:ext cx="7500958" cy="6858000"/>
              </a:xfrm>
              <a:prstGeom prst="rect">
                <a:avLst/>
              </a:prstGeom>
              <a:noFill/>
            </p:spPr>
          </p:pic>
          <p:sp>
            <p:nvSpPr>
              <p:cNvPr id="9" name="Text Box 9"/>
              <p:cNvSpPr txBox="1">
                <a:spLocks noChangeArrowheads="1"/>
              </p:cNvSpPr>
              <p:nvPr/>
            </p:nvSpPr>
            <p:spPr bwMode="auto">
              <a:xfrm>
                <a:off x="179512" y="1124744"/>
                <a:ext cx="1281120" cy="369332"/>
              </a:xfrm>
              <a:prstGeom prst="rect">
                <a:avLst/>
              </a:prstGeom>
              <a:noFill/>
              <a:ln w="12700" cap="sq">
                <a:noFill/>
                <a:miter lim="800000"/>
                <a:headEnd type="none" w="sm" len="sm"/>
                <a:tailEnd type="none" w="sm" len="sm"/>
              </a:ln>
              <a:effectLst/>
            </p:spPr>
            <p:txBody>
              <a:bodyPr wrap="none">
                <a:spAutoFit/>
              </a:bodyPr>
              <a:lstStyle/>
              <a:p>
                <a:r>
                  <a:rPr lang="ka-GE" i="1" dirty="0" smtClean="0">
                    <a:solidFill>
                      <a:schemeClr val="tx1">
                        <a:lumMod val="50000"/>
                        <a:lumOff val="50000"/>
                      </a:schemeClr>
                    </a:solidFill>
                  </a:rPr>
                  <a:t>20</a:t>
                </a:r>
                <a:r>
                  <a:rPr lang="en-US" i="1" dirty="0" smtClean="0">
                    <a:solidFill>
                      <a:schemeClr val="tx1">
                        <a:lumMod val="50000"/>
                        <a:lumOff val="50000"/>
                      </a:schemeClr>
                    </a:solidFill>
                  </a:rPr>
                  <a:t>20</a:t>
                </a:r>
                <a:r>
                  <a:rPr lang="ka-GE" i="1" dirty="0" smtClean="0">
                    <a:solidFill>
                      <a:schemeClr val="tx1">
                        <a:lumMod val="50000"/>
                        <a:lumOff val="50000"/>
                      </a:schemeClr>
                    </a:solidFill>
                  </a:rPr>
                  <a:t> წელი</a:t>
                </a:r>
                <a:endParaRPr lang="ru-RU" i="1" dirty="0">
                  <a:solidFill>
                    <a:schemeClr val="tx1">
                      <a:lumMod val="50000"/>
                      <a:lumOff val="50000"/>
                    </a:schemeClr>
                  </a:solidFill>
                  <a:latin typeface="AcadNusx" pitchFamily="2" charset="0"/>
                </a:endParaRPr>
              </a:p>
            </p:txBody>
          </p:sp>
          <p:sp>
            <p:nvSpPr>
              <p:cNvPr id="10" name="TextBox 9"/>
              <p:cNvSpPr txBox="1"/>
              <p:nvPr/>
            </p:nvSpPr>
            <p:spPr>
              <a:xfrm>
                <a:off x="0" y="5589240"/>
                <a:ext cx="1691680" cy="577081"/>
              </a:xfrm>
              <a:prstGeom prst="rect">
                <a:avLst/>
              </a:prstGeom>
              <a:noFill/>
            </p:spPr>
            <p:txBody>
              <a:bodyPr wrap="square" rtlCol="0">
                <a:spAutoFit/>
              </a:bodyPr>
              <a:lstStyle/>
              <a:p>
                <a:pPr algn="ctr"/>
                <a:r>
                  <a:rPr lang="ka-GE" sz="1050" i="1" dirty="0" smtClean="0">
                    <a:latin typeface="Sylfaen" panose="010A0502050306030303" pitchFamily="18" charset="0"/>
                  </a:rPr>
                  <a:t>მომზადებულია აკაკი წერეთლის სახელმწიფო უნივერსიტეტისთვის </a:t>
                </a:r>
                <a:endParaRPr lang="en-US" sz="1050" i="1" dirty="0">
                  <a:latin typeface="Sylfaen" panose="010A0502050306030303" pitchFamily="18" charset="0"/>
                </a:endParaRPr>
              </a:p>
            </p:txBody>
          </p:sp>
          <p:sp>
            <p:nvSpPr>
              <p:cNvPr id="8" name="Заголовок 1"/>
              <p:cNvSpPr txBox="1">
                <a:spLocks/>
              </p:cNvSpPr>
              <p:nvPr/>
            </p:nvSpPr>
            <p:spPr>
              <a:xfrm>
                <a:off x="2714612" y="2714620"/>
                <a:ext cx="6000792" cy="1084261"/>
              </a:xfrm>
              <a:prstGeom prst="rect">
                <a:avLst/>
              </a:prstGeom>
              <a:solidFill>
                <a:srgbClr val="92D050"/>
              </a:solidFill>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fontScale="97500"/>
              </a:bodyPr>
              <a:lstStyle/>
              <a:p>
                <a:pPr algn="ctr">
                  <a:spcBef>
                    <a:spcPct val="0"/>
                  </a:spcBef>
                  <a:defRPr/>
                </a:pPr>
                <a:r>
                  <a:rPr kumimoji="0" lang="af-ZA" sz="2400" b="1" i="0" u="none" strike="noStrike" kern="1200" cap="none" spc="0" normalizeH="0" baseline="0" noProof="0" dirty="0" smtClean="0">
                    <a:ln>
                      <a:noFill/>
                    </a:ln>
                    <a:solidFill>
                      <a:schemeClr val="tx1"/>
                    </a:solidFill>
                    <a:effectLst/>
                    <a:uLnTx/>
                    <a:uFillTx/>
                    <a:latin typeface="+mn-lt"/>
                    <a:ea typeface="+mn-ea"/>
                    <a:cs typeface="+mn-cs"/>
                  </a:rPr>
                  <a:t>შრომისა და განათლების ბაზრის კვლევა</a:t>
                </a:r>
                <a:br>
                  <a:rPr kumimoji="0" lang="af-ZA" sz="2400" b="1" i="0" u="none" strike="noStrike" kern="1200" cap="none" spc="0" normalizeH="0" baseline="0" noProof="0" dirty="0" smtClean="0">
                    <a:ln>
                      <a:noFill/>
                    </a:ln>
                    <a:solidFill>
                      <a:schemeClr val="tx1"/>
                    </a:solidFill>
                    <a:effectLst/>
                    <a:uLnTx/>
                    <a:uFillTx/>
                    <a:latin typeface="+mn-lt"/>
                    <a:ea typeface="+mn-ea"/>
                    <a:cs typeface="+mn-cs"/>
                  </a:rPr>
                </a:br>
                <a:r>
                  <a:rPr kumimoji="0" lang="ka-GE" sz="1400" b="1" i="0" u="none" strike="noStrike" kern="1200" cap="none" spc="0" normalizeH="0" baseline="0" noProof="0" dirty="0" smtClean="0">
                    <a:ln>
                      <a:noFill/>
                    </a:ln>
                    <a:solidFill>
                      <a:schemeClr val="tx1"/>
                    </a:solidFill>
                    <a:effectLst/>
                    <a:uLnTx/>
                    <a:uFillTx/>
                    <a:latin typeface="+mn-lt"/>
                    <a:ea typeface="+mn-ea"/>
                    <a:cs typeface="+mn-cs"/>
                  </a:rPr>
                  <a:t>(</a:t>
                </a:r>
                <a:r>
                  <a:rPr lang="ka-GE" sz="1400" b="1" dirty="0" smtClean="0">
                    <a:solidFill>
                      <a:schemeClr val="dk1"/>
                    </a:solidFill>
                  </a:rPr>
                  <a:t>მენეჯმენტი და ადმინისტრირება</a:t>
                </a:r>
                <a:r>
                  <a:rPr kumimoji="0" lang="ka-GE" sz="1400" b="1" i="0" u="none" strike="noStrike" kern="1200" cap="none" spc="0" normalizeH="0" baseline="0" noProof="0" dirty="0" smtClean="0">
                    <a:ln>
                      <a:noFill/>
                    </a:ln>
                    <a:solidFill>
                      <a:schemeClr val="tx1"/>
                    </a:solidFill>
                    <a:effectLst/>
                    <a:uLnTx/>
                    <a:uFillTx/>
                    <a:latin typeface="+mn-lt"/>
                    <a:ea typeface="+mn-ea"/>
                    <a:cs typeface="+mn-cs"/>
                  </a:rPr>
                  <a:t>)</a:t>
                </a:r>
                <a:endParaRPr kumimoji="0" lang="ru-RU" sz="1400" b="1" i="0" u="none" strike="noStrike" kern="1200" cap="none" spc="0" normalizeH="0" baseline="0" noProof="0" dirty="0">
                  <a:ln>
                    <a:noFill/>
                  </a:ln>
                  <a:solidFill>
                    <a:schemeClr val="tx1"/>
                  </a:solidFill>
                  <a:effectLst/>
                  <a:uLnTx/>
                  <a:uFillTx/>
                  <a:latin typeface="+mn-lt"/>
                  <a:ea typeface="+mn-ea"/>
                  <a:cs typeface="+mn-cs"/>
                </a:endParaRPr>
              </a:p>
            </p:txBody>
          </p:sp>
          <p:pic>
            <p:nvPicPr>
              <p:cNvPr id="7" name="Picture 1" descr="C:\Documents and Settings\Administrator\Desktop\B2b\desktopi axali\lumen\n.jpg"/>
              <p:cNvPicPr>
                <a:picLocks noChangeAspect="1" noChangeArrowheads="1"/>
              </p:cNvPicPr>
              <p:nvPr/>
            </p:nvPicPr>
            <p:blipFill>
              <a:blip r:embed="rId4" cstate="print"/>
              <a:srcRect/>
              <a:stretch>
                <a:fillRect/>
              </a:stretch>
            </p:blipFill>
            <p:spPr bwMode="auto">
              <a:xfrm>
                <a:off x="179512" y="0"/>
                <a:ext cx="1224136" cy="974099"/>
              </a:xfrm>
              <a:prstGeom prst="rect">
                <a:avLst/>
              </a:prstGeom>
              <a:noFill/>
            </p:spPr>
          </p:pic>
        </p:grpSp>
        <p:pic>
          <p:nvPicPr>
            <p:cNvPr id="12" name="Picture 11" descr="top"/>
            <p:cNvPicPr/>
            <p:nvPr/>
          </p:nvPicPr>
          <p:blipFill>
            <a:blip r:embed="rId5">
              <a:extLst>
                <a:ext uri="{28A0092B-C50C-407E-A947-70E740481C1C}">
                  <a14:useLocalDpi xmlns:a14="http://schemas.microsoft.com/office/drawing/2010/main" val="0"/>
                </a:ext>
              </a:extLst>
            </a:blip>
            <a:srcRect/>
            <a:stretch>
              <a:fillRect/>
            </a:stretch>
          </p:blipFill>
          <p:spPr bwMode="auto">
            <a:xfrm>
              <a:off x="2214546" y="0"/>
              <a:ext cx="6477000" cy="847725"/>
            </a:xfrm>
            <a:prstGeom prst="rect">
              <a:avLst/>
            </a:prstGeom>
            <a:noFill/>
            <a:ln>
              <a:noFill/>
            </a:ln>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480" y="142852"/>
            <a:ext cx="7258072" cy="654032"/>
          </a:xfrm>
        </p:spPr>
        <p:style>
          <a:lnRef idx="0">
            <a:schemeClr val="accent3"/>
          </a:lnRef>
          <a:fillRef idx="3">
            <a:schemeClr val="accent3"/>
          </a:fillRef>
          <a:effectRef idx="3">
            <a:schemeClr val="accent3"/>
          </a:effectRef>
          <a:fontRef idx="minor">
            <a:schemeClr val="lt1"/>
          </a:fontRef>
        </p:style>
        <p:txBody>
          <a:bodyPr>
            <a:normAutofit/>
          </a:bodyPr>
          <a:lstStyle/>
          <a:p>
            <a:r>
              <a:rPr lang="af-ZA" sz="1800" b="1" dirty="0" smtClean="0">
                <a:solidFill>
                  <a:schemeClr val="tx1"/>
                </a:solidFill>
              </a:rPr>
              <a:t>ორგანიზაციის იურიდიული ფორმა:</a:t>
            </a:r>
            <a:endParaRPr lang="ru-RU" sz="1800" b="1" dirty="0">
              <a:solidFill>
                <a:schemeClr val="tx1"/>
              </a:solidFill>
            </a:endParaRPr>
          </a:p>
        </p:txBody>
      </p:sp>
      <p:graphicFrame>
        <p:nvGraphicFramePr>
          <p:cNvPr id="4" name="Содержимое 3"/>
          <p:cNvGraphicFramePr>
            <a:graphicFrameLocks noGrp="1"/>
          </p:cNvGraphicFramePr>
          <p:nvPr>
            <p:ph idx="1"/>
          </p:nvPr>
        </p:nvGraphicFramePr>
        <p:xfrm>
          <a:off x="214282" y="1071546"/>
          <a:ext cx="8606190" cy="516576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95536" y="1268760"/>
          <a:ext cx="8568952" cy="5328592"/>
        </p:xfrm>
        <a:graphic>
          <a:graphicData uri="http://schemas.openxmlformats.org/drawingml/2006/chart">
            <c:chart xmlns:c="http://schemas.openxmlformats.org/drawingml/2006/chart" xmlns:r="http://schemas.openxmlformats.org/officeDocument/2006/relationships" r:id="rId2"/>
          </a:graphicData>
        </a:graphic>
      </p:graphicFrame>
      <p:sp>
        <p:nvSpPr>
          <p:cNvPr id="5" name="Заголовок 1"/>
          <p:cNvSpPr txBox="1">
            <a:spLocks/>
          </p:cNvSpPr>
          <p:nvPr/>
        </p:nvSpPr>
        <p:spPr>
          <a:xfrm>
            <a:off x="1714480" y="142852"/>
            <a:ext cx="7258072" cy="654032"/>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fontScale="85000" lnSpcReduction="20000"/>
          </a:bodyPr>
          <a:lstStyle/>
          <a:p>
            <a:pPr lvl="0" algn="ctr">
              <a:spcBef>
                <a:spcPct val="0"/>
              </a:spcBef>
            </a:pPr>
            <a:endParaRPr lang="ru-RU" b="1" dirty="0" smtClean="0">
              <a:solidFill>
                <a:schemeClr val="tx1"/>
              </a:solidFill>
            </a:endParaRPr>
          </a:p>
          <a:p>
            <a:pPr lvl="0" algn="ctr">
              <a:spcBef>
                <a:spcPct val="0"/>
              </a:spcBef>
            </a:pPr>
            <a:r>
              <a:rPr lang="en-US" b="1" dirty="0" err="1" smtClean="0">
                <a:solidFill>
                  <a:schemeClr val="tx1"/>
                </a:solidFill>
              </a:rPr>
              <a:t>რამდენი</a:t>
            </a:r>
            <a:r>
              <a:rPr lang="en-US" b="1" dirty="0" smtClean="0">
                <a:solidFill>
                  <a:schemeClr val="tx1"/>
                </a:solidFill>
              </a:rPr>
              <a:t> </a:t>
            </a:r>
            <a:r>
              <a:rPr lang="en-US" b="1" dirty="0" err="1" smtClean="0">
                <a:solidFill>
                  <a:schemeClr val="tx1"/>
                </a:solidFill>
              </a:rPr>
              <a:t>თანამშრომელია</a:t>
            </a:r>
            <a:r>
              <a:rPr lang="en-US" b="1" dirty="0" smtClean="0">
                <a:solidFill>
                  <a:schemeClr val="tx1"/>
                </a:solidFill>
              </a:rPr>
              <a:t> </a:t>
            </a:r>
            <a:r>
              <a:rPr lang="ka-GE" b="1" u="sng" dirty="0" smtClean="0">
                <a:solidFill>
                  <a:schemeClr val="tx1"/>
                </a:solidFill>
              </a:rPr>
              <a:t>ამჟამად</a:t>
            </a:r>
            <a:r>
              <a:rPr lang="ka-GE" b="1" dirty="0" smtClean="0">
                <a:solidFill>
                  <a:schemeClr val="tx1"/>
                </a:solidFill>
              </a:rPr>
              <a:t> </a:t>
            </a:r>
            <a:r>
              <a:rPr lang="en-US" b="1" dirty="0" err="1" smtClean="0">
                <a:solidFill>
                  <a:schemeClr val="tx1"/>
                </a:solidFill>
              </a:rPr>
              <a:t>თქვენს</a:t>
            </a:r>
            <a:r>
              <a:rPr lang="en-US" b="1" dirty="0" smtClean="0">
                <a:solidFill>
                  <a:schemeClr val="tx1"/>
                </a:solidFill>
              </a:rPr>
              <a:t> </a:t>
            </a:r>
            <a:r>
              <a:rPr lang="en-US" b="1" dirty="0" err="1" smtClean="0">
                <a:solidFill>
                  <a:schemeClr val="tx1"/>
                </a:solidFill>
              </a:rPr>
              <a:t>ორგანიზაციაში</a:t>
            </a:r>
            <a:r>
              <a:rPr lang="en-US" b="1" dirty="0" smtClean="0">
                <a:solidFill>
                  <a:schemeClr val="tx1"/>
                </a:solidFill>
              </a:rPr>
              <a:t> </a:t>
            </a:r>
            <a:r>
              <a:rPr lang="ka-GE" b="1" dirty="0" smtClean="0">
                <a:solidFill>
                  <a:schemeClr val="tx1"/>
                </a:solidFill>
              </a:rPr>
              <a:t>დასაქმებული?</a:t>
            </a:r>
            <a:r>
              <a:rPr lang="af-ZA" b="1" dirty="0" smtClean="0">
                <a:solidFill>
                  <a:schemeClr val="tx1"/>
                </a:solidFill>
              </a:rPr>
              <a:t> </a:t>
            </a:r>
            <a:br>
              <a:rPr lang="af-ZA" b="1" dirty="0" smtClean="0">
                <a:solidFill>
                  <a:schemeClr val="tx1"/>
                </a:solidFill>
              </a:rPr>
            </a:br>
            <a:endParaRPr kumimoji="0" lang="ru-RU" sz="18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Содержимое 2"/>
          <p:cNvSpPr txBox="1">
            <a:spLocks/>
          </p:cNvSpPr>
          <p:nvPr/>
        </p:nvSpPr>
        <p:spPr>
          <a:xfrm>
            <a:off x="179512" y="1052736"/>
            <a:ext cx="8784976" cy="5616624"/>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lnSpcReduction="10000"/>
          </a:bodyPr>
          <a:lstStyle/>
          <a:p>
            <a:pPr algn="just"/>
            <a:endParaRPr lang="ka-GE" sz="1400" dirty="0" smtClean="0"/>
          </a:p>
          <a:p>
            <a:pPr algn="just"/>
            <a:r>
              <a:rPr lang="ka-GE" sz="1400" b="1" dirty="0" smtClean="0"/>
              <a:t>მენეჯმენტი და ადმინისტრირებ</a:t>
            </a:r>
            <a:r>
              <a:rPr lang="ka-GE" sz="1400" dirty="0" smtClean="0"/>
              <a:t>ის სფეროს დამსაქმებლების ზოგადი განწყობა შრომის ბაზარზე მოთხოვნადი პროფესიების ათვისების მიმართ, სხვა სფეროებთან შედარებით, ყველაზე ოპტიმისტურია. გამომდინარე იქედან, რომ დღეს სფერო ბაზარზე საკმაოდ მოთხოვნადი და მზარდია, რესპონდენტთა დამოკიდებულებიდან ჩანდა, რომ კონკრეტული კომპეტენციების გარდა, კადრების შერჩევა არ წარმოადგენს დიდ სირთულეს. </a:t>
            </a:r>
          </a:p>
          <a:p>
            <a:pPr algn="just"/>
            <a:endParaRPr lang="en-US" sz="1400" dirty="0" smtClean="0"/>
          </a:p>
          <a:p>
            <a:pPr algn="just"/>
            <a:r>
              <a:rPr lang="ka-GE" sz="1400" dirty="0" smtClean="0"/>
              <a:t>აღსანიშნავია, რომ კვლევის სპეციფიკის გათვალისწინებით, მნიშვნელოვანი იყო, თითოეული კვალიფიკაციის შეფასება. დამსაქმებელთა უმრავლესობას კონკრეტული კვალიფიკაციების პროგრამების გამიჯვნა უჭირდა და ზოგადად, დარგის დასახიათებით ცდილობდა პასუხების გადმოცემას. მაგალითად, რიგ შემთხვევაში, „ლოგისტიკა“ ფარავდა რამდენიმე პროგრამას, რომელიც კლასიფიკაციების ჩარჩოში ცალკე პროგრამად არის წარმოდგენილი, თუმცა დამსაქმებლებისთვის ამგვარი მიდგომა, ჯერ ახალია.  </a:t>
            </a:r>
          </a:p>
          <a:p>
            <a:pPr algn="just"/>
            <a:endParaRPr lang="en-US" sz="1400" dirty="0" smtClean="0"/>
          </a:p>
          <a:p>
            <a:pPr algn="just"/>
            <a:r>
              <a:rPr lang="ka-GE" sz="1400" dirty="0" smtClean="0"/>
              <a:t>ბოლო 5 წლის განმავლობაში მიღებული კურსდამთავრებულების მიმართ დამსაქმებელთა კმაყოფილება არ არის დაბალი - მენეჯმენტი – 4,3 ქულით ქულით ფასდება. </a:t>
            </a:r>
          </a:p>
          <a:p>
            <a:pPr algn="just"/>
            <a:endParaRPr lang="en-US" sz="1400" dirty="0" smtClean="0"/>
          </a:p>
          <a:p>
            <a:pPr algn="just"/>
            <a:r>
              <a:rPr lang="ka-GE" sz="1400" dirty="0" smtClean="0"/>
              <a:t>კვლევის შედეგებიდან ჩანს, რომ დამსაქმებლები ყველაზე დიდ სირთულეს ზოგადად, მენეჯმენტის და ბიზნესის ადმინისტრირების კვალიფიკაციის კადრების შერჩევისას აწყდებიან. უფრო კონკრეტულად, ბიზნესის ადმინისტრირების კადრების კომპეტენცია დამსაქმებლებისთვის ყველაზე მნიშვნელობანი მიმართულებაა, რადგან ზოგიერთი მაღგანი სპეციფიკური პროგრამების ცოდნასა და ამასთან გამოცდილებას მოითხოვს. </a:t>
            </a:r>
          </a:p>
          <a:p>
            <a:pPr algn="just"/>
            <a:endParaRPr lang="en-US" sz="1400" dirty="0" smtClean="0"/>
          </a:p>
          <a:p>
            <a:pPr algn="just"/>
            <a:r>
              <a:rPr lang="ka-GE" sz="1400" dirty="0" smtClean="0"/>
              <a:t>კადრების შერჩევის სირთულის მიზეზებს შორის, ბიზნესის ადმინისტრირების მიმართულების სპეციალობებში, აპლიკანტთა მიერ დაწუნებული შრომითი ხელშეკრულებებიც აქტუალურია. კადრების შერჩევის სირთულის კრიტერიუმების სკალაზე აშკარაა ყველაზე პოპულარული და აქტუალური სპეციალობების კადრებისთვის არასათანადო პირობების შეთავაზების სიხშირე რაც შესაძლებელია ანაზღაურების ოდენობასაც გულისხმობდეს. </a:t>
            </a:r>
            <a:endParaRPr lang="en-US" sz="1400" dirty="0" smtClean="0"/>
          </a:p>
          <a:p>
            <a:pPr algn="just"/>
            <a:endParaRPr lang="en-US" sz="1200" dirty="0" smtClean="0"/>
          </a:p>
          <a:p>
            <a:pPr algn="just"/>
            <a:endParaRPr lang="ru-RU" sz="1200" dirty="0" smtClean="0"/>
          </a:p>
          <a:p>
            <a:pPr algn="just"/>
            <a:endParaRPr lang="ru-RU" sz="1200" dirty="0" smtClean="0"/>
          </a:p>
          <a:p>
            <a:pPr algn="just"/>
            <a:endParaRPr lang="en-US" sz="1200" dirty="0" smtClean="0"/>
          </a:p>
          <a:p>
            <a:pPr algn="just"/>
            <a:endParaRPr lang="ka-GE" sz="1200" dirty="0" smtClean="0"/>
          </a:p>
          <a:p>
            <a:pPr algn="just"/>
            <a:endParaRPr lang="ru-RU" sz="1200" dirty="0"/>
          </a:p>
        </p:txBody>
      </p:sp>
      <p:sp>
        <p:nvSpPr>
          <p:cNvPr id="5" name="Заголовок 1"/>
          <p:cNvSpPr txBox="1">
            <a:spLocks/>
          </p:cNvSpPr>
          <p:nvPr/>
        </p:nvSpPr>
        <p:spPr>
          <a:xfrm>
            <a:off x="1714480" y="142852"/>
            <a:ext cx="7258072" cy="654032"/>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a:bodyPr>
          <a:lstStyle/>
          <a:p>
            <a:pPr lvl="0" algn="ctr">
              <a:spcBef>
                <a:spcPct val="0"/>
              </a:spcBef>
            </a:pPr>
            <a:r>
              <a:rPr lang="ka-GE" b="1" dirty="0" smtClean="0">
                <a:solidFill>
                  <a:schemeClr val="tx1"/>
                </a:solidFill>
              </a:rPr>
              <a:t>ძირითადი ტენდენციები</a:t>
            </a:r>
            <a:endParaRPr lang="ru-RU" b="1" dirty="0">
              <a:solidFill>
                <a:schemeClr val="tx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Содержимое 2"/>
          <p:cNvSpPr txBox="1">
            <a:spLocks/>
          </p:cNvSpPr>
          <p:nvPr/>
        </p:nvSpPr>
        <p:spPr>
          <a:xfrm>
            <a:off x="179512" y="1052736"/>
            <a:ext cx="8784976" cy="5616624"/>
          </a:xfrm>
          <a:prstGeom prst="rect">
            <a:avLst/>
          </a:prstGeom>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a:bodyPr>
          <a:lstStyle/>
          <a:p>
            <a:pPr algn="just"/>
            <a:endParaRPr lang="ka-GE" sz="1400" dirty="0" smtClean="0"/>
          </a:p>
          <a:p>
            <a:pPr algn="just"/>
            <a:r>
              <a:rPr lang="ka-GE" sz="1400" dirty="0" smtClean="0"/>
              <a:t>ორგანიზაციათა საკმაოდ დიდ ნაწილს უახლოესი 1 წლის მანძილზე ბუღალტრული აღრიცხვის, ფინანსებისა და მენეჯმენტის კვალიფიკაციის კადრების მიღება სურს. ამასთან აღსანიშნავია, რომ  კვლევაში მონაწილე, ბიზნესის ადმინისტრირების მიმართულების ორგანიზაციების უმრავლესობას დასაქმებული ყავს სამივე კვალიფიკაციის კადრები. შესაბამისად, აშკარაა მოცემული კვალიფიკაციების მოთხოვნა და მნიშვნელოვნება ბაზარზე არსებული სფეროს წარმომადგენლებისთვის. </a:t>
            </a:r>
          </a:p>
          <a:p>
            <a:pPr algn="just"/>
            <a:endParaRPr lang="en-US" sz="1400" dirty="0" smtClean="0"/>
          </a:p>
          <a:p>
            <a:pPr algn="just"/>
            <a:r>
              <a:rPr lang="ka-GE" sz="1400" dirty="0" smtClean="0"/>
              <a:t>საინტერესოა, რომ კონკრეტული სფეროს დამსაქმებლები, ვაკანტური ადგილების შესავსებად, ძირითადად, პროგრამების უმრავლესობაში, მაგისტრის დონეს ითხოვენ. მაგისტრის დონესა და უფრო მეტიც, დოქტორის დონის მოთხოვნა ყველაზე აშკარაა ფინანსები და საბანკო საქმის სფეროს დამსაქმებლებში.  </a:t>
            </a:r>
          </a:p>
          <a:p>
            <a:pPr algn="just"/>
            <a:endParaRPr lang="en-US" sz="1400" dirty="0" smtClean="0"/>
          </a:p>
          <a:p>
            <a:pPr algn="just"/>
            <a:r>
              <a:rPr lang="af-ZA" sz="1400" dirty="0" smtClean="0"/>
              <a:t>მაღალკვალიფიციური კადრების მოძიება, </a:t>
            </a:r>
            <a:r>
              <a:rPr lang="ka-GE" sz="1400" dirty="0" smtClean="0"/>
              <a:t>ყველა </a:t>
            </a:r>
            <a:r>
              <a:rPr lang="af-ZA" sz="1400" dirty="0" smtClean="0"/>
              <a:t>დამსაქმებლის მხრიდან, ძირითადად, ადგილობრივ ბაზარზე მიმდინარეობს</a:t>
            </a:r>
            <a:r>
              <a:rPr lang="ka-GE" sz="1400" dirty="0" smtClean="0"/>
              <a:t>, თუმცა, ქვეყნის გარეთ კადრების მოძიებას დასაშვებად მიიჩნევს ფინანსებისა და საბანკო საქმის სფეროს წარმომადგეელთა მესამედი. </a:t>
            </a:r>
          </a:p>
          <a:p>
            <a:pPr algn="just"/>
            <a:endParaRPr lang="en-US" sz="1400" dirty="0" smtClean="0"/>
          </a:p>
          <a:p>
            <a:pPr algn="just"/>
            <a:r>
              <a:rPr lang="ka-GE" sz="1400" dirty="0" smtClean="0"/>
              <a:t>კვლევამ აჩვენა, რომ რესპონდენტები უნივერსიტეტების შესახებ ინფორმაციის საუკეთესო წყაროდ, თავად უნივერსიტეტის კურსდამთავრებულებს, მით უფრო, მათ ორგანიზაციაში დასაქმებულ კურსდამთავრებულებს, რომლებიც გამოცდილებით ტოვებენ გარკვეულ შთაბეჭდილებას, პროფესორ–მასწავლებელებს და მნიშვნელოვანწილად, ინტერნეტ საშუალებებს მიიჩნევენ. </a:t>
            </a:r>
            <a:endParaRPr lang="en-US" sz="1400" dirty="0" smtClean="0"/>
          </a:p>
          <a:p>
            <a:pPr algn="just"/>
            <a:endParaRPr lang="ru-RU" sz="1200" dirty="0" smtClean="0"/>
          </a:p>
          <a:p>
            <a:pPr algn="just"/>
            <a:endParaRPr lang="ru-RU" sz="1200" dirty="0" smtClean="0"/>
          </a:p>
          <a:p>
            <a:pPr algn="just"/>
            <a:endParaRPr lang="en-US" sz="1200" dirty="0" smtClean="0"/>
          </a:p>
          <a:p>
            <a:pPr algn="just"/>
            <a:endParaRPr lang="ka-GE" sz="1200" dirty="0" smtClean="0"/>
          </a:p>
          <a:p>
            <a:pPr algn="just"/>
            <a:endParaRPr lang="ru-RU" sz="1200" dirty="0"/>
          </a:p>
        </p:txBody>
      </p:sp>
      <p:sp>
        <p:nvSpPr>
          <p:cNvPr id="5" name="Заголовок 1"/>
          <p:cNvSpPr txBox="1">
            <a:spLocks/>
          </p:cNvSpPr>
          <p:nvPr/>
        </p:nvSpPr>
        <p:spPr>
          <a:xfrm>
            <a:off x="1714480" y="142852"/>
            <a:ext cx="7258072" cy="654032"/>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a:bodyPr>
          <a:lstStyle/>
          <a:p>
            <a:pPr lvl="0" algn="ctr">
              <a:spcBef>
                <a:spcPct val="0"/>
              </a:spcBef>
            </a:pPr>
            <a:r>
              <a:rPr lang="ka-GE" b="1" dirty="0" smtClean="0">
                <a:solidFill>
                  <a:schemeClr val="tx1"/>
                </a:solidFill>
              </a:rPr>
              <a:t>ძირითადი ტენდენციები</a:t>
            </a:r>
            <a:endParaRPr lang="ru-RU" b="1"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42844" y="1142984"/>
          <a:ext cx="8858312" cy="5500726"/>
        </p:xfrm>
        <a:graphic>
          <a:graphicData uri="http://schemas.openxmlformats.org/drawingml/2006/chart">
            <c:chart xmlns:c="http://schemas.openxmlformats.org/drawingml/2006/chart" xmlns:r="http://schemas.openxmlformats.org/officeDocument/2006/relationships" r:id="rId2"/>
          </a:graphicData>
        </a:graphic>
      </p:graphicFrame>
      <p:sp>
        <p:nvSpPr>
          <p:cNvPr id="4" name="Заголовок 1"/>
          <p:cNvSpPr txBox="1">
            <a:spLocks/>
          </p:cNvSpPr>
          <p:nvPr/>
        </p:nvSpPr>
        <p:spPr>
          <a:xfrm>
            <a:off x="1547664" y="188640"/>
            <a:ext cx="7344816" cy="597178"/>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lvl="0" algn="ctr">
              <a:spcBef>
                <a:spcPct val="0"/>
              </a:spcBef>
            </a:pPr>
            <a:endParaRPr lang="af-ZA" sz="1300" b="1" dirty="0" smtClean="0">
              <a:solidFill>
                <a:schemeClr val="tx1"/>
              </a:solidFill>
            </a:endParaRPr>
          </a:p>
          <a:p>
            <a:pPr lvl="0" algn="ctr">
              <a:spcBef>
                <a:spcPct val="0"/>
              </a:spcBef>
            </a:pPr>
            <a:r>
              <a:rPr lang="en-US" sz="1300" b="1" dirty="0" err="1" smtClean="0">
                <a:solidFill>
                  <a:schemeClr val="tx1"/>
                </a:solidFill>
              </a:rPr>
              <a:t>ბოლო</a:t>
            </a:r>
            <a:r>
              <a:rPr lang="en-US" sz="1300" b="1" dirty="0" smtClean="0">
                <a:solidFill>
                  <a:schemeClr val="tx1"/>
                </a:solidFill>
              </a:rPr>
              <a:t> </a:t>
            </a:r>
            <a:r>
              <a:rPr lang="en-US" sz="1300" b="1" i="1" u="sng" dirty="0" smtClean="0">
                <a:solidFill>
                  <a:schemeClr val="tx1"/>
                </a:solidFill>
              </a:rPr>
              <a:t>5 </a:t>
            </a:r>
            <a:r>
              <a:rPr lang="en-US" sz="1300" b="1" i="1" u="sng" dirty="0" err="1" smtClean="0">
                <a:solidFill>
                  <a:schemeClr val="tx1"/>
                </a:solidFill>
              </a:rPr>
              <a:t>წლის</a:t>
            </a:r>
            <a:r>
              <a:rPr lang="en-US" sz="1300" b="1" dirty="0" smtClean="0">
                <a:solidFill>
                  <a:schemeClr val="tx1"/>
                </a:solidFill>
              </a:rPr>
              <a:t>  </a:t>
            </a:r>
            <a:r>
              <a:rPr lang="en-US" sz="1300" b="1" dirty="0" err="1" smtClean="0">
                <a:solidFill>
                  <a:schemeClr val="tx1"/>
                </a:solidFill>
              </a:rPr>
              <a:t>განმავლობაში</a:t>
            </a:r>
            <a:r>
              <a:rPr lang="en-US" sz="1300" b="1" dirty="0" smtClean="0">
                <a:solidFill>
                  <a:schemeClr val="tx1"/>
                </a:solidFill>
              </a:rPr>
              <a:t>, </a:t>
            </a:r>
            <a:r>
              <a:rPr lang="en-US" sz="1300" b="1" dirty="0" err="1" smtClean="0">
                <a:solidFill>
                  <a:schemeClr val="tx1"/>
                </a:solidFill>
              </a:rPr>
              <a:t>უმაღლესი</a:t>
            </a:r>
            <a:r>
              <a:rPr lang="en-US" sz="1300" b="1" dirty="0" smtClean="0">
                <a:solidFill>
                  <a:schemeClr val="tx1"/>
                </a:solidFill>
              </a:rPr>
              <a:t> </a:t>
            </a:r>
            <a:r>
              <a:rPr lang="en-US" sz="1300" b="1" dirty="0" err="1" smtClean="0">
                <a:solidFill>
                  <a:schemeClr val="tx1"/>
                </a:solidFill>
              </a:rPr>
              <a:t>საგანმანათლებლო</a:t>
            </a:r>
            <a:r>
              <a:rPr lang="en-US" sz="1300" b="1" dirty="0" smtClean="0">
                <a:solidFill>
                  <a:schemeClr val="tx1"/>
                </a:solidFill>
              </a:rPr>
              <a:t> </a:t>
            </a:r>
            <a:r>
              <a:rPr lang="en-US" sz="1300" b="1" dirty="0" err="1" smtClean="0">
                <a:solidFill>
                  <a:schemeClr val="tx1"/>
                </a:solidFill>
              </a:rPr>
              <a:t>დაწესებულების</a:t>
            </a:r>
            <a:r>
              <a:rPr lang="en-US" sz="1300" b="1" dirty="0" smtClean="0">
                <a:solidFill>
                  <a:schemeClr val="tx1"/>
                </a:solidFill>
              </a:rPr>
              <a:t> </a:t>
            </a:r>
            <a:r>
              <a:rPr lang="en-US" sz="1300" b="1" dirty="0" err="1" smtClean="0">
                <a:solidFill>
                  <a:schemeClr val="tx1"/>
                </a:solidFill>
              </a:rPr>
              <a:t>რამდენი</a:t>
            </a:r>
            <a:r>
              <a:rPr lang="ka-GE" sz="1300" b="1" dirty="0" smtClean="0">
                <a:solidFill>
                  <a:schemeClr val="tx1"/>
                </a:solidFill>
              </a:rPr>
              <a:t> </a:t>
            </a:r>
            <a:r>
              <a:rPr lang="en-US" sz="1300" b="1" dirty="0" err="1" smtClean="0">
                <a:solidFill>
                  <a:schemeClr val="tx1"/>
                </a:solidFill>
              </a:rPr>
              <a:t>კურსდამთავრებული</a:t>
            </a:r>
            <a:r>
              <a:rPr lang="en-US" sz="1300" b="1" dirty="0" smtClean="0">
                <a:solidFill>
                  <a:schemeClr val="tx1"/>
                </a:solidFill>
              </a:rPr>
              <a:t> </a:t>
            </a:r>
            <a:r>
              <a:rPr lang="en-US" sz="1300" b="1" dirty="0" err="1" smtClean="0">
                <a:solidFill>
                  <a:schemeClr val="tx1"/>
                </a:solidFill>
              </a:rPr>
              <a:t>მიიღეთ</a:t>
            </a:r>
            <a:r>
              <a:rPr lang="en-US" sz="1300" b="1" dirty="0" smtClean="0">
                <a:solidFill>
                  <a:schemeClr val="tx1"/>
                </a:solidFill>
              </a:rPr>
              <a:t> </a:t>
            </a:r>
            <a:r>
              <a:rPr lang="ka-GE" sz="1300" b="1" dirty="0" smtClean="0">
                <a:solidFill>
                  <a:schemeClr val="tx1"/>
                </a:solidFill>
              </a:rPr>
              <a:t>ბიზნეს ადმინისტრირების სპეციალობით, შემდეგი კვალიფიკაციების</a:t>
            </a:r>
            <a:r>
              <a:rPr lang="en-US" sz="1300" b="1" dirty="0" smtClean="0">
                <a:solidFill>
                  <a:schemeClr val="tx1"/>
                </a:solidFill>
              </a:rPr>
              <a:t> </a:t>
            </a:r>
            <a:r>
              <a:rPr lang="en-US" sz="1300" b="1" dirty="0" err="1" smtClean="0">
                <a:solidFill>
                  <a:schemeClr val="tx1"/>
                </a:solidFill>
              </a:rPr>
              <a:t>შესაბამისად</a:t>
            </a:r>
            <a:r>
              <a:rPr lang="en-US" sz="1300" b="1" dirty="0" smtClean="0">
                <a:solidFill>
                  <a:schemeClr val="tx1"/>
                </a:solidFill>
              </a:rPr>
              <a:t>?</a:t>
            </a:r>
            <a:r>
              <a:rPr lang="ru-RU" sz="1300" b="1" dirty="0" smtClean="0">
                <a:solidFill>
                  <a:schemeClr val="tx1"/>
                </a:solidFill>
              </a:rPr>
              <a:t> </a:t>
            </a:r>
            <a:r>
              <a:rPr lang="af-ZA" sz="1300" b="1" dirty="0" smtClean="0">
                <a:solidFill>
                  <a:schemeClr val="tx1"/>
                </a:solidFill>
              </a:rPr>
              <a:t/>
            </a:r>
            <a:br>
              <a:rPr lang="af-ZA" sz="1300" b="1" dirty="0" smtClean="0">
                <a:solidFill>
                  <a:schemeClr val="tx1"/>
                </a:solidFill>
              </a:rPr>
            </a:br>
            <a:endParaRPr kumimoji="0" lang="ru-RU" sz="13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1643042" y="1357298"/>
          <a:ext cx="7215238" cy="1729902"/>
        </p:xfrm>
        <a:graphic>
          <a:graphicData uri="http://schemas.openxmlformats.org/drawingml/2006/chart">
            <c:chart xmlns:c="http://schemas.openxmlformats.org/drawingml/2006/chart" xmlns:r="http://schemas.openxmlformats.org/officeDocument/2006/relationships" r:id="rId2"/>
          </a:graphicData>
        </a:graphic>
      </p:graphicFrame>
      <p:sp>
        <p:nvSpPr>
          <p:cNvPr id="6" name="Заголовок 1"/>
          <p:cNvSpPr txBox="1">
            <a:spLocks/>
          </p:cNvSpPr>
          <p:nvPr/>
        </p:nvSpPr>
        <p:spPr>
          <a:xfrm>
            <a:off x="1547664" y="188640"/>
            <a:ext cx="7344816" cy="864096"/>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lvl="0" algn="ctr">
              <a:spcBef>
                <a:spcPct val="0"/>
              </a:spcBef>
              <a:defRPr/>
            </a:pPr>
            <a:r>
              <a:rPr lang="ka-GE" sz="1400" b="1" dirty="0" smtClean="0">
                <a:solidFill>
                  <a:schemeClr val="tx1"/>
                </a:solidFill>
              </a:rPr>
              <a:t>გთხოვთ, შეაფასოთ 5 ქულიან სკალაზე, თქვენს ორგანიზაციაში ბოლო 5 წლის</a:t>
            </a:r>
          </a:p>
          <a:p>
            <a:pPr lvl="0" algn="ctr">
              <a:spcBef>
                <a:spcPct val="0"/>
              </a:spcBef>
              <a:defRPr/>
            </a:pPr>
            <a:r>
              <a:rPr lang="ka-GE" sz="1400" b="1" dirty="0" smtClean="0">
                <a:solidFill>
                  <a:schemeClr val="tx1"/>
                </a:solidFill>
              </a:rPr>
              <a:t> განმავლობაში მიღებული კადრების კვალიფიკაციით კმაყოფილება (1 ნიშნავს, სრულიად უკმაყოფილო, ხოლო 5 - სავსებით კმაყოფილი)</a:t>
            </a:r>
            <a:endParaRPr lang="af-ZA" sz="1400" b="1" dirty="0" smtClean="0">
              <a:solidFill>
                <a:schemeClr val="tx1"/>
              </a:solidFill>
            </a:endParaRPr>
          </a:p>
        </p:txBody>
      </p:sp>
      <p:sp>
        <p:nvSpPr>
          <p:cNvPr id="4" name="Заголовок 1"/>
          <p:cNvSpPr txBox="1">
            <a:spLocks/>
          </p:cNvSpPr>
          <p:nvPr/>
        </p:nvSpPr>
        <p:spPr>
          <a:xfrm>
            <a:off x="1571604" y="3286124"/>
            <a:ext cx="7358114" cy="785818"/>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lvl="0" algn="ctr">
              <a:spcBef>
                <a:spcPct val="0"/>
              </a:spcBef>
            </a:pPr>
            <a:r>
              <a:rPr lang="ka-GE" sz="1400" b="1" dirty="0" smtClean="0">
                <a:solidFill>
                  <a:schemeClr val="tx1"/>
                </a:solidFill>
              </a:rPr>
              <a:t>რთული იყო თუ არა თქვენს მიერ დასახელებული ქვემოთ ჩამოთვლილი კვალიფიკაციის კადრების აყვანა?</a:t>
            </a:r>
            <a:endParaRPr kumimoji="0" lang="ru-RU" sz="14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7" name="Содержимое 8"/>
          <p:cNvGraphicFramePr>
            <a:graphicFrameLocks/>
          </p:cNvGraphicFramePr>
          <p:nvPr/>
        </p:nvGraphicFramePr>
        <p:xfrm>
          <a:off x="214282" y="4429132"/>
          <a:ext cx="8715436" cy="214314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547664" y="142852"/>
            <a:ext cx="7358114" cy="617862"/>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lvl="0" algn="ctr">
              <a:spcBef>
                <a:spcPct val="0"/>
              </a:spcBef>
            </a:pPr>
            <a:r>
              <a:rPr lang="ka-GE" sz="1600" b="1" dirty="0" smtClean="0">
                <a:solidFill>
                  <a:schemeClr val="tx1"/>
                </a:solidFill>
              </a:rPr>
              <a:t>თუ კადრების აყვანა იყო რთული, რა იყო ამის მთავარი მიზეზი?</a:t>
            </a:r>
            <a:endParaRPr kumimoji="0" lang="ru-RU" sz="16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7" name="Содержимое 6"/>
          <p:cNvGraphicFramePr>
            <a:graphicFrameLocks noGrp="1"/>
          </p:cNvGraphicFramePr>
          <p:nvPr>
            <p:ph idx="1"/>
          </p:nvPr>
        </p:nvGraphicFramePr>
        <p:xfrm>
          <a:off x="179512" y="1124744"/>
          <a:ext cx="8678768" cy="2018504"/>
        </p:xfrm>
        <a:graphic>
          <a:graphicData uri="http://schemas.openxmlformats.org/drawingml/2006/chart">
            <c:chart xmlns:c="http://schemas.openxmlformats.org/drawingml/2006/chart" xmlns:r="http://schemas.openxmlformats.org/officeDocument/2006/relationships" r:id="rId2"/>
          </a:graphicData>
        </a:graphic>
      </p:graphicFrame>
      <p:sp>
        <p:nvSpPr>
          <p:cNvPr id="5" name="Заголовок 1"/>
          <p:cNvSpPr txBox="1">
            <a:spLocks/>
          </p:cNvSpPr>
          <p:nvPr/>
        </p:nvSpPr>
        <p:spPr>
          <a:xfrm>
            <a:off x="1643042" y="3286124"/>
            <a:ext cx="7344816" cy="864096"/>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lvl="0" algn="ctr">
              <a:spcBef>
                <a:spcPct val="0"/>
              </a:spcBef>
            </a:pPr>
            <a:r>
              <a:rPr kumimoji="0" lang="ka-GE" sz="1400" b="1" i="0" u="none" strike="noStrike" kern="1200" cap="none" spc="0" normalizeH="0" baseline="0" noProof="0" dirty="0" smtClean="0">
                <a:ln>
                  <a:noFill/>
                </a:ln>
                <a:solidFill>
                  <a:schemeClr val="tx1"/>
                </a:solidFill>
                <a:effectLst/>
                <a:uLnTx/>
                <a:uFillTx/>
                <a:latin typeface="+mn-lt"/>
                <a:ea typeface="+mn-ea"/>
                <a:cs typeface="+mn-cs"/>
              </a:rPr>
              <a:t>აპირებს თუ არა თქვენი ორგანიზაცია უახლოესი 1 წლის განმავლობაში  ახალი კადრების მიღებას/ვაკანსიების გამოცხადებას </a:t>
            </a:r>
            <a:r>
              <a:rPr kumimoji="0" lang="af-ZA" sz="1400" b="1" i="0" u="none" strike="noStrike" kern="1200" cap="none" spc="0" normalizeH="0" baseline="0" noProof="0" dirty="0" smtClean="0">
                <a:ln>
                  <a:noFill/>
                </a:ln>
                <a:solidFill>
                  <a:schemeClr val="tx1"/>
                </a:solidFill>
                <a:effectLst/>
                <a:uLnTx/>
                <a:uFillTx/>
                <a:latin typeface="+mn-lt"/>
                <a:ea typeface="+mn-ea"/>
                <a:cs typeface="+mn-cs"/>
              </a:rPr>
              <a:t>ბ</a:t>
            </a:r>
            <a:r>
              <a:rPr kumimoji="0" lang="ka-GE" sz="1400" b="1" i="0" u="none" strike="noStrike" kern="1200" cap="none" spc="0" normalizeH="0" baseline="0" noProof="0" dirty="0" smtClean="0">
                <a:ln>
                  <a:noFill/>
                </a:ln>
                <a:solidFill>
                  <a:schemeClr val="tx1"/>
                </a:solidFill>
                <a:effectLst/>
                <a:uLnTx/>
                <a:uFillTx/>
                <a:latin typeface="+mn-lt"/>
                <a:ea typeface="+mn-ea"/>
                <a:cs typeface="+mn-cs"/>
              </a:rPr>
              <a:t>იზნეს ადმინისტრირების </a:t>
            </a:r>
            <a:r>
              <a:rPr lang="ka-GE" sz="1400" b="1" dirty="0" smtClean="0">
                <a:solidFill>
                  <a:schemeClr val="tx1"/>
                </a:solidFill>
              </a:rPr>
              <a:t>სპეციალობით, ქვემოთ ჩამოთვლილი კვალიფიკაციების მიხედვით </a:t>
            </a:r>
            <a:r>
              <a:rPr kumimoji="0" lang="ka-GE" sz="1400" b="1" i="0" u="none" strike="noStrike" kern="1200" cap="none" spc="0" normalizeH="0" baseline="0" noProof="0" dirty="0" smtClean="0">
                <a:ln>
                  <a:noFill/>
                </a:ln>
                <a:solidFill>
                  <a:schemeClr val="tx1"/>
                </a:solidFill>
                <a:effectLst/>
                <a:uLnTx/>
                <a:uFillTx/>
                <a:latin typeface="+mn-lt"/>
                <a:ea typeface="+mn-ea"/>
                <a:cs typeface="+mn-cs"/>
              </a:rPr>
              <a:t>? </a:t>
            </a:r>
            <a:endParaRPr kumimoji="0" lang="ru-RU" sz="14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6" name="Chart 5"/>
          <p:cNvGraphicFramePr/>
          <p:nvPr/>
        </p:nvGraphicFramePr>
        <p:xfrm>
          <a:off x="142844" y="4429132"/>
          <a:ext cx="8786874" cy="209621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1475656" y="116632"/>
            <a:ext cx="7530060" cy="994432"/>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lvl="0" algn="ctr">
              <a:spcBef>
                <a:spcPct val="0"/>
              </a:spcBef>
              <a:defRPr/>
            </a:pPr>
            <a:r>
              <a:rPr kumimoji="0" lang="en-US" sz="1400" b="1" i="0" u="none" strike="noStrike" kern="1200" cap="none" spc="0" normalizeH="0" baseline="0" noProof="0" dirty="0" smtClean="0">
                <a:ln>
                  <a:noFill/>
                </a:ln>
                <a:solidFill>
                  <a:schemeClr val="lt1"/>
                </a:solidFill>
                <a:effectLst/>
                <a:uLnTx/>
                <a:uFillTx/>
                <a:latin typeface="+mn-lt"/>
                <a:ea typeface="+mn-ea"/>
                <a:cs typeface="+mn-cs"/>
              </a:rPr>
              <a:t/>
            </a:r>
            <a:br>
              <a:rPr kumimoji="0" lang="en-US" sz="1400" b="1" i="0" u="none" strike="noStrike" kern="1200" cap="none" spc="0" normalizeH="0" baseline="0" noProof="0" dirty="0" smtClean="0">
                <a:ln>
                  <a:noFill/>
                </a:ln>
                <a:solidFill>
                  <a:schemeClr val="lt1"/>
                </a:solidFill>
                <a:effectLst/>
                <a:uLnTx/>
                <a:uFillTx/>
                <a:latin typeface="+mn-lt"/>
                <a:ea typeface="+mn-ea"/>
                <a:cs typeface="+mn-cs"/>
              </a:rPr>
            </a:br>
            <a:r>
              <a:rPr kumimoji="0" lang="en-US" sz="1400" b="1" i="0" u="none" strike="noStrike" kern="1200" cap="none" spc="0" normalizeH="0" baseline="0" noProof="0" dirty="0" smtClean="0">
                <a:ln>
                  <a:noFill/>
                </a:ln>
                <a:solidFill>
                  <a:schemeClr val="tx1"/>
                </a:solidFill>
                <a:effectLst/>
                <a:uLnTx/>
                <a:uFillTx/>
                <a:latin typeface="+mn-lt"/>
                <a:ea typeface="+mn-ea"/>
                <a:cs typeface="+mn-cs"/>
              </a:rPr>
              <a:t> </a:t>
            </a:r>
            <a:r>
              <a:rPr kumimoji="0" lang="ka-GE" sz="1400" b="0" i="0" u="none" strike="noStrike" kern="1200" cap="none" spc="0" normalizeH="0" baseline="0" noProof="0" dirty="0" smtClean="0">
                <a:ln>
                  <a:noFill/>
                </a:ln>
                <a:solidFill>
                  <a:schemeClr val="tx1"/>
                </a:solidFill>
                <a:effectLst/>
                <a:uLnTx/>
                <a:uFillTx/>
                <a:latin typeface="+mn-lt"/>
                <a:ea typeface="+mn-ea"/>
                <a:cs typeface="+mn-cs"/>
              </a:rPr>
              <a:t>გთხოვთ</a:t>
            </a:r>
            <a:r>
              <a:rPr kumimoji="0" lang="af-ZA" sz="1400" b="0" i="0" u="none" strike="noStrike" kern="1200" cap="none" spc="0" normalizeH="0" baseline="0" noProof="0" dirty="0" smtClean="0">
                <a:ln>
                  <a:noFill/>
                </a:ln>
                <a:solidFill>
                  <a:schemeClr val="tx1"/>
                </a:solidFill>
                <a:effectLst/>
                <a:uLnTx/>
                <a:uFillTx/>
                <a:latin typeface="+mn-lt"/>
                <a:ea typeface="+mn-ea"/>
                <a:cs typeface="+mn-cs"/>
              </a:rPr>
              <a:t>, </a:t>
            </a:r>
            <a:r>
              <a:rPr kumimoji="0" lang="ka-GE" sz="1400" b="0" i="0" u="none" strike="noStrike" kern="1200" cap="none" spc="0" normalizeH="0" baseline="0" noProof="0" dirty="0" smtClean="0">
                <a:ln>
                  <a:noFill/>
                </a:ln>
                <a:solidFill>
                  <a:schemeClr val="tx1"/>
                </a:solidFill>
                <a:effectLst/>
                <a:uLnTx/>
                <a:uFillTx/>
                <a:latin typeface="+mn-lt"/>
                <a:ea typeface="+mn-ea"/>
                <a:cs typeface="+mn-cs"/>
              </a:rPr>
              <a:t>ჩამოთვალოთ </a:t>
            </a:r>
            <a:r>
              <a:rPr kumimoji="0" lang="ka-GE" sz="1400" b="1" i="0" u="none" strike="noStrike" kern="1200" cap="none" spc="0" normalizeH="0" baseline="0" noProof="0" dirty="0" smtClean="0">
                <a:ln>
                  <a:noFill/>
                </a:ln>
                <a:solidFill>
                  <a:schemeClr val="tx1"/>
                </a:solidFill>
                <a:effectLst/>
                <a:uLnTx/>
                <a:uFillTx/>
                <a:latin typeface="+mn-lt"/>
                <a:ea typeface="+mn-ea"/>
                <a:cs typeface="+mn-cs"/>
              </a:rPr>
              <a:t>დღეისათვის არსებულ</a:t>
            </a:r>
            <a:r>
              <a:rPr kumimoji="0" lang="af-ZA" sz="1400" b="1" i="0" u="none" strike="noStrike" kern="1200" cap="none" spc="0" normalizeH="0" baseline="0" noProof="0" dirty="0" smtClean="0">
                <a:ln>
                  <a:noFill/>
                </a:ln>
                <a:solidFill>
                  <a:schemeClr val="tx1"/>
                </a:solidFill>
                <a:effectLst/>
                <a:uLnTx/>
                <a:uFillTx/>
                <a:latin typeface="+mn-lt"/>
                <a:ea typeface="+mn-ea"/>
                <a:cs typeface="+mn-cs"/>
              </a:rPr>
              <a:t>ი,</a:t>
            </a:r>
            <a:r>
              <a:rPr kumimoji="0" lang="af-ZA" sz="1400" b="0" i="0" u="none" strike="noStrike" kern="1200" cap="none" spc="0" normalizeH="0" baseline="0" noProof="0" dirty="0" smtClean="0">
                <a:ln>
                  <a:noFill/>
                </a:ln>
                <a:solidFill>
                  <a:schemeClr val="tx1"/>
                </a:solidFill>
                <a:effectLst/>
                <a:uLnTx/>
                <a:uFillTx/>
                <a:latin typeface="+mn-lt"/>
                <a:ea typeface="+mn-ea"/>
                <a:cs typeface="+mn-cs"/>
              </a:rPr>
              <a:t> </a:t>
            </a:r>
            <a:r>
              <a:rPr kumimoji="0" lang="ka-GE" sz="1400" b="1" i="0" u="none" strike="noStrike" kern="1200" cap="none" spc="0" normalizeH="0" baseline="0" noProof="0" dirty="0" smtClean="0">
                <a:ln>
                  <a:noFill/>
                </a:ln>
                <a:solidFill>
                  <a:schemeClr val="tx1"/>
                </a:solidFill>
                <a:effectLst/>
                <a:uLnTx/>
                <a:uFillTx/>
                <a:latin typeface="+mn-lt"/>
                <a:ea typeface="+mn-ea"/>
                <a:cs typeface="+mn-cs"/>
              </a:rPr>
              <a:t>სამომავლოდ უკვე გათვალისწინებული, ან სასურველი </a:t>
            </a:r>
            <a:r>
              <a:rPr kumimoji="0" lang="af-ZA" sz="1400" b="0" i="0" u="none" strike="noStrike" kern="1200" cap="none" spc="0" normalizeH="0" baseline="0" noProof="0" dirty="0" smtClean="0">
                <a:ln>
                  <a:noFill/>
                </a:ln>
                <a:solidFill>
                  <a:schemeClr val="tx1"/>
                </a:solidFill>
                <a:effectLst/>
                <a:uLnTx/>
                <a:uFillTx/>
                <a:latin typeface="+mn-lt"/>
                <a:ea typeface="+mn-ea"/>
                <a:cs typeface="+mn-cs"/>
              </a:rPr>
              <a:t>უმაღლესი განთლების შესაბამისი </a:t>
            </a:r>
            <a:r>
              <a:rPr kumimoji="0" lang="ka-GE" sz="1400" b="0" i="0" u="none" strike="noStrike" kern="1200" cap="none" spc="0" normalizeH="0" baseline="0" noProof="0" dirty="0" smtClean="0">
                <a:ln>
                  <a:noFill/>
                </a:ln>
                <a:solidFill>
                  <a:schemeClr val="tx1"/>
                </a:solidFill>
                <a:effectLst/>
                <a:uLnTx/>
                <a:uFillTx/>
                <a:latin typeface="+mn-lt"/>
                <a:ea typeface="+mn-ea"/>
                <a:cs typeface="+mn-cs"/>
              </a:rPr>
              <a:t>ვაკანტური პოზიციები</a:t>
            </a:r>
            <a:endParaRPr kumimoji="0" lang="af-ZA" sz="1400" b="0" i="0" u="none" strike="noStrike" kern="1200" cap="none" spc="0" normalizeH="0" baseline="0" noProof="0" dirty="0" smtClean="0">
              <a:ln>
                <a:noFill/>
              </a:ln>
              <a:solidFill>
                <a:schemeClr val="tx1"/>
              </a:solidFill>
              <a:effectLst/>
              <a:uLnTx/>
              <a:uFillTx/>
              <a:latin typeface="+mn-lt"/>
              <a:ea typeface="+mn-ea"/>
              <a:cs typeface="+mn-cs"/>
            </a:endParaRPr>
          </a:p>
          <a:p>
            <a:pPr lvl="0" algn="ctr">
              <a:spcBef>
                <a:spcPct val="0"/>
              </a:spcBef>
              <a:defRPr/>
            </a:pPr>
            <a:r>
              <a:rPr lang="af-ZA" sz="1400" b="1" dirty="0" smtClean="0">
                <a:solidFill>
                  <a:schemeClr val="bg1"/>
                </a:solidFill>
              </a:rPr>
              <a:t>(კითხვას უპასუხეს იმ რესპონდეტებმა, რომლებიც უახლოესი 1 წლის განმავლობაში აპირებენ კადრების აყვანას (5</a:t>
            </a:r>
            <a:r>
              <a:rPr lang="ka-GE" sz="1400" b="1" dirty="0" smtClean="0">
                <a:solidFill>
                  <a:schemeClr val="bg1"/>
                </a:solidFill>
              </a:rPr>
              <a:t>0,4</a:t>
            </a:r>
            <a:r>
              <a:rPr lang="af-ZA" sz="1400" b="1" dirty="0" smtClean="0">
                <a:solidFill>
                  <a:schemeClr val="bg1"/>
                </a:solidFill>
              </a:rPr>
              <a:t>%))</a:t>
            </a:r>
            <a:r>
              <a:rPr kumimoji="0" lang="af-ZA" sz="1400" b="0" i="0" u="none" strike="noStrike" kern="1200" cap="none" spc="0" normalizeH="0" baseline="0" noProof="0" dirty="0" smtClean="0">
                <a:ln>
                  <a:noFill/>
                </a:ln>
                <a:solidFill>
                  <a:schemeClr val="bg1"/>
                </a:solidFill>
                <a:effectLst/>
                <a:uLnTx/>
                <a:uFillTx/>
                <a:latin typeface="+mn-lt"/>
                <a:ea typeface="+mn-ea"/>
                <a:cs typeface="+mn-cs"/>
              </a:rPr>
              <a:t> </a:t>
            </a:r>
            <a:r>
              <a:rPr kumimoji="0" lang="ru-RU" sz="1400" b="0" i="0" u="none" strike="noStrike" kern="1200" cap="none" spc="0" normalizeH="0" baseline="0" noProof="0" dirty="0" smtClean="0">
                <a:ln>
                  <a:noFill/>
                </a:ln>
                <a:solidFill>
                  <a:schemeClr val="bg1"/>
                </a:solidFill>
                <a:effectLst/>
                <a:uLnTx/>
                <a:uFillTx/>
                <a:latin typeface="+mn-lt"/>
                <a:ea typeface="+mn-ea"/>
                <a:cs typeface="+mn-cs"/>
              </a:rPr>
              <a:t/>
            </a:r>
            <a:br>
              <a:rPr kumimoji="0" lang="ru-RU" sz="1400" b="0" i="0" u="none" strike="noStrike" kern="1200" cap="none" spc="0" normalizeH="0" baseline="0" noProof="0" dirty="0" smtClean="0">
                <a:ln>
                  <a:noFill/>
                </a:ln>
                <a:solidFill>
                  <a:schemeClr val="bg1"/>
                </a:solidFill>
                <a:effectLst/>
                <a:uLnTx/>
                <a:uFillTx/>
                <a:latin typeface="+mn-lt"/>
                <a:ea typeface="+mn-ea"/>
                <a:cs typeface="+mn-cs"/>
              </a:rPr>
            </a:br>
            <a:endParaRPr kumimoji="0" lang="ru-RU" sz="1400" b="0" i="0" u="none" strike="noStrike" kern="1200" cap="none" spc="0" normalizeH="0" baseline="0" noProof="0" dirty="0">
              <a:ln>
                <a:noFill/>
              </a:ln>
              <a:solidFill>
                <a:schemeClr val="bg1"/>
              </a:solidFill>
              <a:effectLst/>
              <a:uLnTx/>
              <a:uFillTx/>
              <a:latin typeface="+mn-lt"/>
              <a:ea typeface="+mn-ea"/>
              <a:cs typeface="+mn-cs"/>
            </a:endParaRPr>
          </a:p>
        </p:txBody>
      </p:sp>
      <p:graphicFrame>
        <p:nvGraphicFramePr>
          <p:cNvPr id="11" name="Диаграмма 10"/>
          <p:cNvGraphicFramePr/>
          <p:nvPr/>
        </p:nvGraphicFramePr>
        <p:xfrm>
          <a:off x="179512" y="1196752"/>
          <a:ext cx="8856984" cy="55446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251520" y="1268760"/>
          <a:ext cx="8712968" cy="5400600"/>
        </p:xfrm>
        <a:graphic>
          <a:graphicData uri="http://schemas.openxmlformats.org/drawingml/2006/chart">
            <c:chart xmlns:c="http://schemas.openxmlformats.org/drawingml/2006/chart" xmlns:r="http://schemas.openxmlformats.org/officeDocument/2006/relationships" r:id="rId2"/>
          </a:graphicData>
        </a:graphic>
      </p:graphicFrame>
      <p:sp>
        <p:nvSpPr>
          <p:cNvPr id="4" name="Заголовок 1"/>
          <p:cNvSpPr txBox="1">
            <a:spLocks/>
          </p:cNvSpPr>
          <p:nvPr/>
        </p:nvSpPr>
        <p:spPr>
          <a:xfrm>
            <a:off x="1475656" y="116632"/>
            <a:ext cx="7530060" cy="994432"/>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lvl="0" algn="ctr">
              <a:spcBef>
                <a:spcPct val="0"/>
              </a:spcBef>
              <a:defRPr/>
            </a:pPr>
            <a:r>
              <a:rPr kumimoji="0" lang="en-US" sz="1400" b="1" i="0" u="none" strike="noStrike" kern="1200" cap="none" spc="0" normalizeH="0" baseline="0" noProof="0" dirty="0" smtClean="0">
                <a:ln>
                  <a:noFill/>
                </a:ln>
                <a:solidFill>
                  <a:schemeClr val="lt1"/>
                </a:solidFill>
                <a:effectLst/>
                <a:uLnTx/>
                <a:uFillTx/>
                <a:latin typeface="+mn-lt"/>
                <a:ea typeface="+mn-ea"/>
                <a:cs typeface="+mn-cs"/>
              </a:rPr>
              <a:t/>
            </a:r>
            <a:br>
              <a:rPr kumimoji="0" lang="en-US" sz="1400" b="1" i="0" u="none" strike="noStrike" kern="1200" cap="none" spc="0" normalizeH="0" baseline="0" noProof="0" dirty="0" smtClean="0">
                <a:ln>
                  <a:noFill/>
                </a:ln>
                <a:solidFill>
                  <a:schemeClr val="lt1"/>
                </a:solidFill>
                <a:effectLst/>
                <a:uLnTx/>
                <a:uFillTx/>
                <a:latin typeface="+mn-lt"/>
                <a:ea typeface="+mn-ea"/>
                <a:cs typeface="+mn-cs"/>
              </a:rPr>
            </a:br>
            <a:r>
              <a:rPr kumimoji="0" lang="ka-GE" sz="1400" b="1" i="0" u="none" strike="noStrike" kern="1200" cap="none" spc="0" normalizeH="0" baseline="0" noProof="0" dirty="0" smtClean="0">
                <a:ln>
                  <a:noFill/>
                </a:ln>
                <a:solidFill>
                  <a:schemeClr val="tx1"/>
                </a:solidFill>
                <a:effectLst/>
                <a:uLnTx/>
                <a:uFillTx/>
                <a:latin typeface="+mn-lt"/>
                <a:ea typeface="+mn-ea"/>
                <a:cs typeface="+mn-cs"/>
              </a:rPr>
              <a:t>დღეისათვის არსებულ</a:t>
            </a:r>
            <a:r>
              <a:rPr kumimoji="0" lang="af-ZA" sz="1400" b="1" i="0" u="none" strike="noStrike" kern="1200" cap="none" spc="0" normalizeH="0" baseline="0" noProof="0" dirty="0" smtClean="0">
                <a:ln>
                  <a:noFill/>
                </a:ln>
                <a:solidFill>
                  <a:schemeClr val="tx1"/>
                </a:solidFill>
                <a:effectLst/>
                <a:uLnTx/>
                <a:uFillTx/>
                <a:latin typeface="+mn-lt"/>
                <a:ea typeface="+mn-ea"/>
                <a:cs typeface="+mn-cs"/>
              </a:rPr>
              <a:t>ი,</a:t>
            </a:r>
            <a:r>
              <a:rPr kumimoji="0" lang="af-ZA" sz="1400" b="0" i="0" u="none" strike="noStrike" kern="1200" cap="none" spc="0" normalizeH="0" baseline="0" noProof="0" dirty="0" smtClean="0">
                <a:ln>
                  <a:noFill/>
                </a:ln>
                <a:solidFill>
                  <a:schemeClr val="tx1"/>
                </a:solidFill>
                <a:effectLst/>
                <a:uLnTx/>
                <a:uFillTx/>
                <a:latin typeface="+mn-lt"/>
                <a:ea typeface="+mn-ea"/>
                <a:cs typeface="+mn-cs"/>
              </a:rPr>
              <a:t> </a:t>
            </a:r>
            <a:r>
              <a:rPr kumimoji="0" lang="ka-GE" sz="1400" b="1" i="0" u="none" strike="noStrike" kern="1200" cap="none" spc="0" normalizeH="0" baseline="0" noProof="0" dirty="0" smtClean="0">
                <a:ln>
                  <a:noFill/>
                </a:ln>
                <a:solidFill>
                  <a:schemeClr val="tx1"/>
                </a:solidFill>
                <a:effectLst/>
                <a:uLnTx/>
                <a:uFillTx/>
                <a:latin typeface="+mn-lt"/>
                <a:ea typeface="+mn-ea"/>
                <a:cs typeface="+mn-cs"/>
              </a:rPr>
              <a:t>სამომავლოდ უკვე გათვალისწინებული, ან სასურველი </a:t>
            </a:r>
            <a:r>
              <a:rPr kumimoji="0" lang="ka-GE" sz="1400" b="0" i="0" u="none" strike="noStrike" kern="1200" cap="none" spc="0" normalizeH="0" baseline="0" noProof="0" dirty="0" smtClean="0">
                <a:ln>
                  <a:noFill/>
                </a:ln>
                <a:solidFill>
                  <a:schemeClr val="tx1"/>
                </a:solidFill>
                <a:effectLst/>
                <a:uLnTx/>
                <a:uFillTx/>
                <a:latin typeface="+mn-lt"/>
                <a:ea typeface="+mn-ea"/>
                <a:cs typeface="+mn-cs"/>
              </a:rPr>
              <a:t>ვაკანტური პოზიციების შესაბამისი კვალიფიკაციები (სასწავლო პროგრამები)</a:t>
            </a:r>
            <a:endParaRPr kumimoji="0" lang="af-ZA" sz="1400" b="0" i="0" u="none" strike="noStrike" kern="1200" cap="none" spc="0" normalizeH="0" baseline="0" noProof="0" dirty="0" smtClean="0">
              <a:ln>
                <a:noFill/>
              </a:ln>
              <a:solidFill>
                <a:schemeClr val="tx1"/>
              </a:solidFill>
              <a:effectLst/>
              <a:uLnTx/>
              <a:uFillTx/>
              <a:latin typeface="+mn-lt"/>
              <a:ea typeface="+mn-ea"/>
              <a:cs typeface="+mn-cs"/>
            </a:endParaRPr>
          </a:p>
          <a:p>
            <a:pPr lvl="0" algn="ctr">
              <a:spcBef>
                <a:spcPct val="0"/>
              </a:spcBef>
              <a:defRPr/>
            </a:pPr>
            <a:r>
              <a:rPr lang="af-ZA" sz="1400" b="1" dirty="0" smtClean="0">
                <a:solidFill>
                  <a:schemeClr val="bg1"/>
                </a:solidFill>
              </a:rPr>
              <a:t>(კითხვას უპასუხეს იმ რესპონდეტებმა, რომლებიც უახლოესი 1 წლის განმავლობაში აპირებენ კადრების აყვანას (</a:t>
            </a:r>
            <a:r>
              <a:rPr lang="ka-GE" sz="1400" b="1" dirty="0" smtClean="0">
                <a:solidFill>
                  <a:schemeClr val="bg1"/>
                </a:solidFill>
              </a:rPr>
              <a:t>50,4</a:t>
            </a:r>
            <a:r>
              <a:rPr lang="af-ZA" sz="1400" b="1" dirty="0" smtClean="0">
                <a:solidFill>
                  <a:schemeClr val="bg1"/>
                </a:solidFill>
              </a:rPr>
              <a:t>%))</a:t>
            </a:r>
            <a:r>
              <a:rPr kumimoji="0" lang="af-ZA" sz="1400" b="0" i="0" u="none" strike="noStrike" kern="1200" cap="none" spc="0" normalizeH="0" baseline="0" noProof="0" dirty="0" smtClean="0">
                <a:ln>
                  <a:noFill/>
                </a:ln>
                <a:solidFill>
                  <a:schemeClr val="bg1"/>
                </a:solidFill>
                <a:effectLst/>
                <a:uLnTx/>
                <a:uFillTx/>
                <a:latin typeface="+mn-lt"/>
                <a:ea typeface="+mn-ea"/>
                <a:cs typeface="+mn-cs"/>
              </a:rPr>
              <a:t> </a:t>
            </a:r>
            <a:r>
              <a:rPr kumimoji="0" lang="ru-RU" sz="1400" b="0" i="0" u="none" strike="noStrike" kern="1200" cap="none" spc="0" normalizeH="0" baseline="0" noProof="0" dirty="0" smtClean="0">
                <a:ln>
                  <a:noFill/>
                </a:ln>
                <a:solidFill>
                  <a:schemeClr val="bg1"/>
                </a:solidFill>
                <a:effectLst/>
                <a:uLnTx/>
                <a:uFillTx/>
                <a:latin typeface="+mn-lt"/>
                <a:ea typeface="+mn-ea"/>
                <a:cs typeface="+mn-cs"/>
              </a:rPr>
              <a:t/>
            </a:r>
            <a:br>
              <a:rPr kumimoji="0" lang="ru-RU" sz="1400" b="0" i="0" u="none" strike="noStrike" kern="1200" cap="none" spc="0" normalizeH="0" baseline="0" noProof="0" dirty="0" smtClean="0">
                <a:ln>
                  <a:noFill/>
                </a:ln>
                <a:solidFill>
                  <a:schemeClr val="bg1"/>
                </a:solidFill>
                <a:effectLst/>
                <a:uLnTx/>
                <a:uFillTx/>
                <a:latin typeface="+mn-lt"/>
                <a:ea typeface="+mn-ea"/>
                <a:cs typeface="+mn-cs"/>
              </a:rPr>
            </a:br>
            <a:endParaRPr kumimoji="0" lang="ru-RU" sz="1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Диаграмма 5"/>
          <p:cNvGraphicFramePr/>
          <p:nvPr/>
        </p:nvGraphicFramePr>
        <p:xfrm>
          <a:off x="179512" y="1142984"/>
          <a:ext cx="8640960" cy="5598384"/>
        </p:xfrm>
        <a:graphic>
          <a:graphicData uri="http://schemas.openxmlformats.org/drawingml/2006/chart">
            <c:chart xmlns:c="http://schemas.openxmlformats.org/drawingml/2006/chart" xmlns:r="http://schemas.openxmlformats.org/officeDocument/2006/relationships" r:id="rId2"/>
          </a:graphicData>
        </a:graphic>
      </p:graphicFrame>
      <p:sp>
        <p:nvSpPr>
          <p:cNvPr id="9" name="Заголовок 1"/>
          <p:cNvSpPr txBox="1">
            <a:spLocks/>
          </p:cNvSpPr>
          <p:nvPr/>
        </p:nvSpPr>
        <p:spPr>
          <a:xfrm>
            <a:off x="1714480" y="142852"/>
            <a:ext cx="7178000" cy="765868"/>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p>
            <a:pPr lvl="0" algn="ctr">
              <a:spcBef>
                <a:spcPct val="0"/>
              </a:spcBef>
              <a:defRPr/>
            </a:pPr>
            <a:r>
              <a:rPr kumimoji="0" lang="en-US" sz="1400" b="1" i="0" u="none" strike="noStrike" kern="1200" cap="none" spc="0" normalizeH="0" baseline="0" noProof="0" dirty="0" smtClean="0">
                <a:ln>
                  <a:noFill/>
                </a:ln>
                <a:solidFill>
                  <a:schemeClr val="tx1"/>
                </a:solidFill>
                <a:effectLst/>
                <a:uLnTx/>
                <a:uFillTx/>
                <a:latin typeface="+mn-lt"/>
                <a:ea typeface="+mn-ea"/>
                <a:cs typeface="+mn-cs"/>
              </a:rPr>
              <a:t/>
            </a:r>
            <a:br>
              <a:rPr kumimoji="0" lang="en-US" sz="1400" b="1" i="0" u="none" strike="noStrike" kern="1200" cap="none" spc="0" normalizeH="0" baseline="0" noProof="0" dirty="0" smtClean="0">
                <a:ln>
                  <a:noFill/>
                </a:ln>
                <a:solidFill>
                  <a:schemeClr val="tx1"/>
                </a:solidFill>
                <a:effectLst/>
                <a:uLnTx/>
                <a:uFillTx/>
                <a:latin typeface="+mn-lt"/>
                <a:ea typeface="+mn-ea"/>
                <a:cs typeface="+mn-cs"/>
              </a:rPr>
            </a:br>
            <a:r>
              <a:rPr kumimoji="0" lang="en-US" sz="1400" b="1" i="0" u="none" strike="noStrike" kern="1200" cap="none" spc="0" normalizeH="0" baseline="0" noProof="0" dirty="0" smtClean="0">
                <a:ln>
                  <a:noFill/>
                </a:ln>
                <a:solidFill>
                  <a:schemeClr val="tx1"/>
                </a:solidFill>
                <a:effectLst/>
                <a:uLnTx/>
                <a:uFillTx/>
                <a:latin typeface="+mn-lt"/>
                <a:ea typeface="+mn-ea"/>
                <a:cs typeface="+mn-cs"/>
              </a:rPr>
              <a:t>  მ</a:t>
            </a:r>
            <a:r>
              <a:rPr kumimoji="0" lang="ka-GE" sz="1400" b="1" i="0" u="none" strike="noStrike" kern="1200" cap="none" spc="0" normalizeH="0" baseline="0" noProof="0" dirty="0" smtClean="0">
                <a:ln>
                  <a:noFill/>
                </a:ln>
                <a:solidFill>
                  <a:schemeClr val="tx1"/>
                </a:solidFill>
                <a:effectLst/>
                <a:uLnTx/>
                <a:uFillTx/>
                <a:latin typeface="+mn-lt"/>
                <a:ea typeface="+mn-ea"/>
                <a:cs typeface="+mn-cs"/>
              </a:rPr>
              <a:t>იუხედავად იმისა, გაქვთ თუ არა დაგეგმილი/წარმოდგენილი უახლოესი 1 წლის კადრების დენადობის სურათი, უშუალოდ</a:t>
            </a:r>
            <a:r>
              <a:rPr kumimoji="0" lang="ka-GE" sz="1400" b="1" i="0" u="none" strike="noStrike" kern="1200" cap="none" spc="0" normalizeH="0" noProof="0" dirty="0" smtClean="0">
                <a:ln>
                  <a:noFill/>
                </a:ln>
                <a:solidFill>
                  <a:schemeClr val="tx1"/>
                </a:solidFill>
                <a:effectLst/>
                <a:uLnTx/>
                <a:uFillTx/>
                <a:latin typeface="+mn-lt"/>
                <a:ea typeface="+mn-ea"/>
                <a:cs typeface="+mn-cs"/>
              </a:rPr>
              <a:t> თქვენი ორგანიზაცია რომელი პროგრამების/კვალიფიკაციის კადრების საჭიროებას განიცდის?</a:t>
            </a:r>
            <a:r>
              <a:rPr kumimoji="0" lang="ru-RU" sz="1400" b="1" i="0" u="none" strike="noStrike" kern="1200" cap="none" spc="0" normalizeH="0" baseline="0" noProof="0" dirty="0" smtClean="0">
                <a:ln>
                  <a:noFill/>
                </a:ln>
                <a:solidFill>
                  <a:schemeClr val="tx1"/>
                </a:solidFill>
                <a:effectLst/>
                <a:uLnTx/>
                <a:uFillTx/>
                <a:latin typeface="+mn-lt"/>
                <a:ea typeface="+mn-ea"/>
                <a:cs typeface="+mn-cs"/>
              </a:rPr>
              <a:t/>
            </a:r>
            <a:br>
              <a:rPr kumimoji="0" lang="ru-RU" sz="1400" b="1" i="0" u="none" strike="noStrike" kern="1200" cap="none" spc="0" normalizeH="0" baseline="0" noProof="0" dirty="0" smtClean="0">
                <a:ln>
                  <a:noFill/>
                </a:ln>
                <a:solidFill>
                  <a:schemeClr val="tx1"/>
                </a:solidFill>
                <a:effectLst/>
                <a:uLnTx/>
                <a:uFillTx/>
                <a:latin typeface="+mn-lt"/>
                <a:ea typeface="+mn-ea"/>
                <a:cs typeface="+mn-cs"/>
              </a:rPr>
            </a:br>
            <a:endParaRPr kumimoji="0" lang="ru-RU"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23528" y="1052736"/>
            <a:ext cx="8640960" cy="5616624"/>
          </a:xfrm>
          <a:ln>
            <a:solidFill>
              <a:srgbClr val="92D050"/>
            </a:solidFill>
          </a:ln>
        </p:spPr>
        <p:style>
          <a:lnRef idx="2">
            <a:schemeClr val="accent6"/>
          </a:lnRef>
          <a:fillRef idx="1">
            <a:schemeClr val="lt1"/>
          </a:fillRef>
          <a:effectRef idx="0">
            <a:schemeClr val="accent6"/>
          </a:effectRef>
          <a:fontRef idx="minor">
            <a:schemeClr val="dk1"/>
          </a:fontRef>
        </p:style>
        <p:txBody>
          <a:bodyPr>
            <a:normAutofit fontScale="32500" lnSpcReduction="20000"/>
          </a:bodyPr>
          <a:lstStyle/>
          <a:p>
            <a:pPr algn="just"/>
            <a:endParaRPr lang="af-ZA" dirty="0" smtClean="0"/>
          </a:p>
          <a:p>
            <a:pPr algn="just">
              <a:lnSpc>
                <a:spcPct val="170000"/>
              </a:lnSpc>
              <a:buNone/>
            </a:pPr>
            <a:r>
              <a:rPr lang="af-ZA" dirty="0" smtClean="0"/>
              <a:t>        </a:t>
            </a:r>
            <a:r>
              <a:rPr lang="ka-GE" dirty="0" smtClean="0"/>
              <a:t>   </a:t>
            </a:r>
            <a:r>
              <a:rPr lang="ka-GE" sz="3400" dirty="0" smtClean="0"/>
              <a:t>უმაღლესი საგანმანათლებლო დაწესებულების ავტორიზაციის სტანდარტები ითვალისწინებს დაწესებულების სრულფასოვან შეფასებას, რაც გულისხმობს უსდ-ის რესურსების, რეგულაციების, განხორციელებული, მიმდინარე და დაგეგმილი საქმიანობის, მიღწეული შედეგების და მისაღწევი შედეგებისათვის შესაძლებლობების (შესაბამისი დაგეგმილი აქტივობები, მათი შესრულების მექანიზმები და გამოყოფილი რესურსები) შეფასებას. </a:t>
            </a:r>
            <a:r>
              <a:rPr lang="af-ZA" sz="3400" dirty="0" smtClean="0"/>
              <a:t>შესაბამისად, სტანდარტის შეფასების კრიტერიუმების მიხედვით, უსდ-ების შიდა სიტუაციური კვლევის გარდა, მნიშვნელოვანი კომპონენტია შრომისა და განათლების ბაზრის კვლევა. </a:t>
            </a:r>
            <a:endParaRPr lang="ru-RU" sz="3400" dirty="0" smtClean="0"/>
          </a:p>
          <a:p>
            <a:pPr algn="just">
              <a:lnSpc>
                <a:spcPct val="170000"/>
              </a:lnSpc>
              <a:buNone/>
            </a:pPr>
            <a:r>
              <a:rPr lang="ka-GE" sz="3400" dirty="0" smtClean="0"/>
              <a:t>         </a:t>
            </a:r>
            <a:r>
              <a:rPr lang="ru-RU" sz="3400" dirty="0" smtClean="0"/>
              <a:t>კვლევის </a:t>
            </a:r>
            <a:r>
              <a:rPr lang="af-ZA" sz="3400" dirty="0" smtClean="0"/>
              <a:t>განხორციელების მიზნით, მნიშვნელოვანი იყო კონკრეტული ამოცანების შესახებ პასუხების მიღება. კერძოდ,</a:t>
            </a:r>
            <a:endParaRPr lang="ka-GE" sz="3400" dirty="0" smtClean="0"/>
          </a:p>
          <a:p>
            <a:pPr algn="just">
              <a:lnSpc>
                <a:spcPct val="170000"/>
              </a:lnSpc>
              <a:buNone/>
            </a:pPr>
            <a:endParaRPr lang="ru-RU" sz="3400" dirty="0" smtClean="0"/>
          </a:p>
          <a:p>
            <a:pPr lvl="0" algn="just">
              <a:lnSpc>
                <a:spcPct val="170000"/>
              </a:lnSpc>
            </a:pPr>
            <a:r>
              <a:rPr lang="ru-RU" sz="3400" dirty="0" smtClean="0"/>
              <a:t>დამსაქმებელთა მოთხოვნა და ქცევა სამუშაოს მაძიებლების მიმართ</a:t>
            </a:r>
            <a:r>
              <a:rPr lang="af-ZA" sz="3400" dirty="0" smtClean="0"/>
              <a:t>, </a:t>
            </a:r>
            <a:r>
              <a:rPr lang="ru-RU" sz="3400" dirty="0" smtClean="0"/>
              <a:t>როგორც წინა, ასევე მიმდინარე და მომდევნო პერიოდის განმავლობაში</a:t>
            </a:r>
            <a:r>
              <a:rPr lang="af-ZA" sz="3400" dirty="0" smtClean="0"/>
              <a:t>;</a:t>
            </a:r>
            <a:endParaRPr lang="ru-RU" sz="3400" dirty="0" smtClean="0"/>
          </a:p>
          <a:p>
            <a:pPr lvl="0" algn="just">
              <a:lnSpc>
                <a:spcPct val="170000"/>
              </a:lnSpc>
            </a:pPr>
            <a:r>
              <a:rPr lang="ru-RU" sz="3400" dirty="0" smtClean="0"/>
              <a:t>შრომის </a:t>
            </a:r>
            <a:r>
              <a:rPr lang="ru-RU" sz="3400" dirty="0" err="1" smtClean="0"/>
              <a:t>ბაზარზე</a:t>
            </a:r>
            <a:r>
              <a:rPr lang="ru-RU" sz="3400" dirty="0" smtClean="0"/>
              <a:t> </a:t>
            </a:r>
            <a:r>
              <a:rPr lang="ka-GE" sz="3400" dirty="0" smtClean="0"/>
              <a:t>მენეჯმენტის და ადმინისტრირების</a:t>
            </a:r>
            <a:r>
              <a:rPr lang="af-ZA" sz="3400" dirty="0" smtClean="0"/>
              <a:t> </a:t>
            </a:r>
            <a:r>
              <a:rPr lang="ru-RU" sz="3400" dirty="0" smtClean="0"/>
              <a:t>დარგ</a:t>
            </a:r>
            <a:r>
              <a:rPr lang="ka-GE" sz="3400" dirty="0" smtClean="0"/>
              <a:t>ე</a:t>
            </a:r>
            <a:r>
              <a:rPr lang="ru-RU" sz="3400" dirty="0" smtClean="0"/>
              <a:t>ბში მოთხოვნადი პროფესიებისა და პროფესიული კომპეტენციების, (შრომისა და განათლების ბაზრის) განსაზღვრა</a:t>
            </a:r>
            <a:r>
              <a:rPr lang="af-ZA" sz="3400" dirty="0" smtClean="0"/>
              <a:t>;</a:t>
            </a:r>
            <a:endParaRPr lang="ru-RU" sz="3400" dirty="0" smtClean="0"/>
          </a:p>
          <a:p>
            <a:pPr lvl="0" algn="just">
              <a:lnSpc>
                <a:spcPct val="170000"/>
              </a:lnSpc>
            </a:pPr>
            <a:r>
              <a:rPr lang="af-ZA" sz="3400" dirty="0" smtClean="0"/>
              <a:t>დამსაქმებელთა </a:t>
            </a:r>
            <a:r>
              <a:rPr lang="ka-GE" sz="3400" dirty="0" smtClean="0"/>
              <a:t>დამოკიდებულებების შესწავლა </a:t>
            </a:r>
            <a:r>
              <a:rPr lang="af-ZA" sz="3400" dirty="0" smtClean="0"/>
              <a:t>უმაღლესი </a:t>
            </a:r>
            <a:r>
              <a:rPr lang="ka-GE" sz="3400" dirty="0" smtClean="0"/>
              <a:t>საგანმანათლებლო დაწესებულებების და </a:t>
            </a:r>
            <a:r>
              <a:rPr lang="af-ZA" sz="3400" dirty="0" smtClean="0"/>
              <a:t>ზოგადად, უმაღლესი </a:t>
            </a:r>
            <a:r>
              <a:rPr lang="ka-GE" sz="3400" dirty="0" smtClean="0"/>
              <a:t>განათლების </a:t>
            </a:r>
            <a:r>
              <a:rPr lang="af-ZA" sz="3400" dirty="0" smtClean="0"/>
              <a:t>ხარისხის </a:t>
            </a:r>
            <a:r>
              <a:rPr lang="ka-GE" sz="3400" dirty="0" smtClean="0"/>
              <a:t>მიმართ </a:t>
            </a:r>
            <a:r>
              <a:rPr lang="af-ZA" sz="3400" dirty="0" smtClean="0"/>
              <a:t>და ა.შ.</a:t>
            </a:r>
            <a:endParaRPr lang="ka-GE" sz="3400" dirty="0" smtClean="0"/>
          </a:p>
          <a:p>
            <a:pPr lvl="0" algn="just">
              <a:lnSpc>
                <a:spcPct val="170000"/>
              </a:lnSpc>
            </a:pPr>
            <a:endParaRPr lang="ka-GE" sz="3400" dirty="0" smtClean="0"/>
          </a:p>
          <a:p>
            <a:pPr lvl="0" algn="just">
              <a:lnSpc>
                <a:spcPct val="170000"/>
              </a:lnSpc>
            </a:pPr>
            <a:endParaRPr lang="ka-GE" sz="3400" dirty="0" smtClean="0"/>
          </a:p>
        </p:txBody>
      </p:sp>
      <p:sp>
        <p:nvSpPr>
          <p:cNvPr id="4" name="Title 1"/>
          <p:cNvSpPr txBox="1">
            <a:spLocks/>
          </p:cNvSpPr>
          <p:nvPr/>
        </p:nvSpPr>
        <p:spPr>
          <a:xfrm>
            <a:off x="2571736" y="76200"/>
            <a:ext cx="6248736" cy="616496"/>
          </a:xfrm>
          <a:prstGeom prst="rect">
            <a:avLst/>
          </a:prstGeom>
          <a:solidFill>
            <a:srgbClr val="92D050"/>
          </a:solidFill>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tx1"/>
                </a:solidFill>
                <a:effectLst/>
                <a:uLnTx/>
                <a:uFillTx/>
                <a:latin typeface="+mn-lt"/>
                <a:ea typeface="+mn-ea"/>
                <a:cs typeface="+mn-cs"/>
              </a:rPr>
              <a:t>კ</a:t>
            </a:r>
            <a:r>
              <a:rPr kumimoji="0" lang="ka-GE" sz="2000" b="1" i="0" u="none" strike="noStrike" kern="1200" cap="none" spc="0" normalizeH="0" baseline="0" noProof="0" dirty="0" smtClean="0">
                <a:ln>
                  <a:noFill/>
                </a:ln>
                <a:solidFill>
                  <a:schemeClr val="tx1"/>
                </a:solidFill>
                <a:effectLst/>
                <a:uLnTx/>
                <a:uFillTx/>
                <a:latin typeface="+mn-lt"/>
                <a:ea typeface="+mn-ea"/>
                <a:cs typeface="+mn-cs"/>
              </a:rPr>
              <a:t>ვლევის ამოცანა</a:t>
            </a:r>
            <a:endParaRPr kumimoji="0" lang="en-US" sz="20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Заголовок 1"/>
          <p:cNvSpPr txBox="1">
            <a:spLocks/>
          </p:cNvSpPr>
          <p:nvPr/>
        </p:nvSpPr>
        <p:spPr>
          <a:xfrm>
            <a:off x="2123728" y="116632"/>
            <a:ext cx="6826024" cy="576064"/>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a:bodyPr>
          <a:lstStyle/>
          <a:p>
            <a:pPr lvl="0" algn="ctr">
              <a:spcBef>
                <a:spcPct val="0"/>
              </a:spcBef>
            </a:pPr>
            <a:r>
              <a:rPr lang="en-US" sz="1600" b="1" dirty="0" smtClean="0">
                <a:solidFill>
                  <a:schemeClr val="tx1"/>
                </a:solidFill>
              </a:rPr>
              <a:t> </a:t>
            </a:r>
            <a:r>
              <a:rPr lang="ka-GE" sz="1600" b="1" dirty="0" smtClean="0">
                <a:solidFill>
                  <a:schemeClr val="tx1"/>
                </a:solidFill>
              </a:rPr>
              <a:t>დაასახელეთ მოთხოვნილი საფეხური/დონე:</a:t>
            </a:r>
            <a:endParaRPr kumimoji="0" lang="ru-RU" sz="1600" b="0"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13" name="Содержимое 3"/>
          <p:cNvGraphicFramePr>
            <a:graphicFrameLocks/>
          </p:cNvGraphicFramePr>
          <p:nvPr/>
        </p:nvGraphicFramePr>
        <p:xfrm>
          <a:off x="251520" y="1124744"/>
          <a:ext cx="8568952" cy="55446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Диаграмма 5"/>
          <p:cNvGraphicFramePr/>
          <p:nvPr/>
        </p:nvGraphicFramePr>
        <p:xfrm>
          <a:off x="179512" y="1142984"/>
          <a:ext cx="8640960" cy="5598384"/>
        </p:xfrm>
        <a:graphic>
          <a:graphicData uri="http://schemas.openxmlformats.org/drawingml/2006/chart">
            <c:chart xmlns:c="http://schemas.openxmlformats.org/drawingml/2006/chart" xmlns:r="http://schemas.openxmlformats.org/officeDocument/2006/relationships" r:id="rId2"/>
          </a:graphicData>
        </a:graphic>
      </p:graphicFrame>
      <p:sp>
        <p:nvSpPr>
          <p:cNvPr id="7" name="Заголовок 1"/>
          <p:cNvSpPr txBox="1">
            <a:spLocks/>
          </p:cNvSpPr>
          <p:nvPr/>
        </p:nvSpPr>
        <p:spPr>
          <a:xfrm>
            <a:off x="1571604" y="-24"/>
            <a:ext cx="7429552" cy="785818"/>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a:bodyPr>
          <a:lstStyle/>
          <a:p>
            <a:pPr lvl="0" algn="ctr">
              <a:spcBef>
                <a:spcPct val="0"/>
              </a:spcBef>
            </a:pPr>
            <a:r>
              <a:rPr lang="ka-GE" sz="1400" b="1" dirty="0" smtClean="0">
                <a:solidFill>
                  <a:schemeClr val="tx1"/>
                </a:solidFill>
              </a:rPr>
              <a:t>თქვენი დაკვირვებით, ბიზნეს ადმინისტრირების რა სფეროებია</a:t>
            </a:r>
          </a:p>
          <a:p>
            <a:pPr lvl="0" algn="ctr">
              <a:spcBef>
                <a:spcPct val="0"/>
              </a:spcBef>
            </a:pPr>
            <a:r>
              <a:rPr lang="ka-GE" sz="1400" b="1" dirty="0" smtClean="0">
                <a:solidFill>
                  <a:schemeClr val="tx1"/>
                </a:solidFill>
              </a:rPr>
              <a:t> აქტუალური/მოთხოვნადი დღეისათვის, ზოგადად, საქართველოს შრომის ბაზარზე?</a:t>
            </a:r>
            <a:endParaRPr kumimoji="0" lang="ru-RU"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28596" y="1000108"/>
          <a:ext cx="8501122" cy="5486341"/>
        </p:xfrm>
        <a:graphic>
          <a:graphicData uri="http://schemas.openxmlformats.org/drawingml/2006/table">
            <a:tbl>
              <a:tblPr>
                <a:tableStyleId>{0505E3EF-67EA-436B-97B2-0124C06EBD24}</a:tableStyleId>
              </a:tblPr>
              <a:tblGrid>
                <a:gridCol w="8501122">
                  <a:extLst>
                    <a:ext uri="{9D8B030D-6E8A-4147-A177-3AD203B41FA5}">
                      <a16:colId xmlns:a16="http://schemas.microsoft.com/office/drawing/2014/main" val="20000"/>
                    </a:ext>
                  </a:extLst>
                </a:gridCol>
              </a:tblGrid>
              <a:tr h="1373113">
                <a:tc>
                  <a:txBody>
                    <a:bodyPr/>
                    <a:lstStyle/>
                    <a:p>
                      <a:pPr marL="457200" marR="0" lvl="1" indent="0" algn="ctr" defTabSz="914400" rtl="0" eaLnBrk="1" fontAlgn="b" latinLnBrk="0" hangingPunct="1">
                        <a:lnSpc>
                          <a:spcPct val="100000"/>
                        </a:lnSpc>
                        <a:spcBef>
                          <a:spcPts val="0"/>
                        </a:spcBef>
                        <a:spcAft>
                          <a:spcPts val="0"/>
                        </a:spcAft>
                        <a:buClrTx/>
                        <a:buSzTx/>
                        <a:buFontTx/>
                        <a:buNone/>
                        <a:tabLst/>
                        <a:defRPr/>
                      </a:pPr>
                      <a:r>
                        <a:rPr lang="ka-GE" sz="1400" b="1" u="none" strike="noStrike" kern="1200" dirty="0" smtClean="0"/>
                        <a:t>მენეჯმენტი და ადმინისტრირება</a:t>
                      </a:r>
                    </a:p>
                    <a:p>
                      <a:pPr algn="ctr" fontAlgn="b"/>
                      <a:endParaRPr lang="en-US" sz="900" b="1" i="0" u="none" strike="noStrike" dirty="0">
                        <a:solidFill>
                          <a:srgbClr val="000000"/>
                        </a:solidFill>
                        <a:latin typeface="Calibri"/>
                      </a:endParaRPr>
                    </a:p>
                  </a:txBody>
                  <a:tcPr marL="5042" marR="5042" marT="5042" marB="0" anchor="ctr"/>
                </a:tc>
                <a:extLst>
                  <a:ext uri="{0D108BD9-81ED-4DB2-BD59-A6C34878D82A}">
                    <a16:rowId xmlns:a16="http://schemas.microsoft.com/office/drawing/2014/main" val="10000"/>
                  </a:ext>
                </a:extLst>
              </a:tr>
              <a:tr h="293802">
                <a:tc>
                  <a:txBody>
                    <a:bodyPr/>
                    <a:lstStyle/>
                    <a:p>
                      <a:pPr lvl="1" algn="l" fontAlgn="b"/>
                      <a:r>
                        <a:rPr lang="ka-GE" sz="1100" u="none" strike="noStrike" dirty="0"/>
                        <a:t>სტრატეგიული მენეჯმენტი</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01"/>
                  </a:ext>
                </a:extLst>
              </a:tr>
              <a:tr h="293802">
                <a:tc>
                  <a:txBody>
                    <a:bodyPr/>
                    <a:lstStyle/>
                    <a:p>
                      <a:pPr lvl="1" algn="l" fontAlgn="b"/>
                      <a:r>
                        <a:rPr lang="ka-GE" sz="1100" u="none" strike="noStrike" dirty="0"/>
                        <a:t>ორგანიზაციული თეორიის ცოდნა</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02"/>
                  </a:ext>
                </a:extLst>
              </a:tr>
              <a:tr h="293802">
                <a:tc>
                  <a:txBody>
                    <a:bodyPr/>
                    <a:lstStyle/>
                    <a:p>
                      <a:pPr lvl="1" algn="l" fontAlgn="b"/>
                      <a:r>
                        <a:rPr lang="ka-GE" sz="1100" u="none" strike="noStrike" dirty="0"/>
                        <a:t>დროის ეფექტური მართვის უნარი</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03"/>
                  </a:ext>
                </a:extLst>
              </a:tr>
              <a:tr h="293802">
                <a:tc>
                  <a:txBody>
                    <a:bodyPr/>
                    <a:lstStyle/>
                    <a:p>
                      <a:pPr lvl="1" algn="l" fontAlgn="b"/>
                      <a:r>
                        <a:rPr lang="ka-GE" sz="1100" u="none" strike="noStrike" dirty="0"/>
                        <a:t>საგადასახადო კოდექსის სრულყოფილი ცოდნა</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04"/>
                  </a:ext>
                </a:extLst>
              </a:tr>
              <a:tr h="293802">
                <a:tc>
                  <a:txBody>
                    <a:bodyPr/>
                    <a:lstStyle/>
                    <a:p>
                      <a:pPr lvl="1" algn="l" fontAlgn="b"/>
                      <a:r>
                        <a:rPr lang="ka-GE" sz="1100" u="none" strike="noStrike" dirty="0"/>
                        <a:t>კონფლიქტების არიდების უნარი</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05"/>
                  </a:ext>
                </a:extLst>
              </a:tr>
              <a:tr h="293802">
                <a:tc>
                  <a:txBody>
                    <a:bodyPr/>
                    <a:lstStyle/>
                    <a:p>
                      <a:pPr lvl="1" algn="l" fontAlgn="b"/>
                      <a:r>
                        <a:rPr lang="ka-GE" sz="1100" u="none" strike="noStrike" dirty="0"/>
                        <a:t>სტრესულ გარემოში მუშაობის უნარი</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06"/>
                  </a:ext>
                </a:extLst>
              </a:tr>
              <a:tr h="293802">
                <a:tc>
                  <a:txBody>
                    <a:bodyPr/>
                    <a:lstStyle/>
                    <a:p>
                      <a:pPr lvl="1" algn="l" fontAlgn="b"/>
                      <a:r>
                        <a:rPr lang="ka-GE" sz="1100" u="none" strike="noStrike" dirty="0"/>
                        <a:t>გუნდურობა</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07"/>
                  </a:ext>
                </a:extLst>
              </a:tr>
              <a:tr h="293802">
                <a:tc>
                  <a:txBody>
                    <a:bodyPr/>
                    <a:lstStyle/>
                    <a:p>
                      <a:pPr lvl="1" algn="l" fontAlgn="b"/>
                      <a:r>
                        <a:rPr lang="ka-GE" sz="1100" u="none" strike="noStrike"/>
                        <a:t>მონაცემთა გაცვლის მექანიზმის ცოდნა</a:t>
                      </a:r>
                      <a:endParaRPr lang="ka-GE" sz="1100" b="0" i="0" u="none" strike="noStrike">
                        <a:solidFill>
                          <a:srgbClr val="000000"/>
                        </a:solidFill>
                        <a:latin typeface="Calibri"/>
                      </a:endParaRPr>
                    </a:p>
                  </a:txBody>
                  <a:tcPr marL="9525" marR="9525" marT="9525" marB="0" anchor="ctr"/>
                </a:tc>
                <a:extLst>
                  <a:ext uri="{0D108BD9-81ED-4DB2-BD59-A6C34878D82A}">
                    <a16:rowId xmlns:a16="http://schemas.microsoft.com/office/drawing/2014/main" val="10008"/>
                  </a:ext>
                </a:extLst>
              </a:tr>
              <a:tr h="293802">
                <a:tc>
                  <a:txBody>
                    <a:bodyPr/>
                    <a:lstStyle/>
                    <a:p>
                      <a:pPr lvl="1" algn="l" fontAlgn="b"/>
                      <a:r>
                        <a:rPr lang="ka-GE" sz="1100" u="none" strike="noStrike"/>
                        <a:t>ანალიტიკური უნარები</a:t>
                      </a:r>
                      <a:endParaRPr lang="ka-GE" sz="1100" b="0" i="0" u="none" strike="noStrike">
                        <a:solidFill>
                          <a:srgbClr val="000000"/>
                        </a:solidFill>
                        <a:latin typeface="Calibri"/>
                      </a:endParaRPr>
                    </a:p>
                  </a:txBody>
                  <a:tcPr marL="9525" marR="9525" marT="9525" marB="0" anchor="ctr"/>
                </a:tc>
                <a:extLst>
                  <a:ext uri="{0D108BD9-81ED-4DB2-BD59-A6C34878D82A}">
                    <a16:rowId xmlns:a16="http://schemas.microsoft.com/office/drawing/2014/main" val="10009"/>
                  </a:ext>
                </a:extLst>
              </a:tr>
              <a:tr h="293802">
                <a:tc>
                  <a:txBody>
                    <a:bodyPr/>
                    <a:lstStyle/>
                    <a:p>
                      <a:pPr lvl="1" algn="l" fontAlgn="b"/>
                      <a:r>
                        <a:rPr lang="en-US" sz="1100" u="none" strike="noStrike" dirty="0"/>
                        <a:t>MSSQL </a:t>
                      </a:r>
                      <a:r>
                        <a:rPr lang="ka-GE" sz="1100" u="none" strike="noStrike" dirty="0"/>
                        <a:t>ბაზების ადმინისტრირების შესაძლებლობები</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10"/>
                  </a:ext>
                </a:extLst>
              </a:tr>
              <a:tr h="293802">
                <a:tc>
                  <a:txBody>
                    <a:bodyPr/>
                    <a:lstStyle/>
                    <a:p>
                      <a:pPr lvl="1" algn="l" fontAlgn="b"/>
                      <a:r>
                        <a:rPr lang="ka-GE" sz="1100" u="none" strike="noStrike" dirty="0"/>
                        <a:t>უცხო ენების ცოდნა</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11"/>
                  </a:ext>
                </a:extLst>
              </a:tr>
              <a:tr h="293802">
                <a:tc>
                  <a:txBody>
                    <a:bodyPr/>
                    <a:lstStyle/>
                    <a:p>
                      <a:pPr lvl="1" algn="l" fontAlgn="b"/>
                      <a:r>
                        <a:rPr lang="ka-GE" sz="1100" u="none" strike="noStrike" dirty="0"/>
                        <a:t>რუსული ენის ცოდნა</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12"/>
                  </a:ext>
                </a:extLst>
              </a:tr>
              <a:tr h="293802">
                <a:tc>
                  <a:txBody>
                    <a:bodyPr/>
                    <a:lstStyle/>
                    <a:p>
                      <a:pPr lvl="1" algn="l" fontAlgn="b"/>
                      <a:r>
                        <a:rPr lang="ka-GE" sz="1100" u="none" strike="noStrike" dirty="0"/>
                        <a:t>მარკეტინგული საფუძვლების ცოდნა</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13"/>
                  </a:ext>
                </a:extLst>
              </a:tr>
              <a:tr h="293802">
                <a:tc>
                  <a:txBody>
                    <a:bodyPr/>
                    <a:lstStyle/>
                    <a:p>
                      <a:pPr lvl="1" algn="l" fontAlgn="b"/>
                      <a:r>
                        <a:rPr lang="ka-GE" sz="1100" u="none" strike="noStrike" dirty="0"/>
                        <a:t>კვლევა/სოციოლოგია, </a:t>
                      </a:r>
                      <a:r>
                        <a:rPr lang="en-US" sz="1100" u="none" strike="noStrike" dirty="0"/>
                        <a:t>SPSS </a:t>
                      </a:r>
                      <a:r>
                        <a:rPr lang="ka-GE" sz="1100" u="none" strike="noStrike" dirty="0"/>
                        <a:t>პროგრამის ცოდნა</a:t>
                      </a:r>
                      <a:endParaRPr lang="ka-GE" sz="1100" b="0" i="0" u="none" strike="noStrike" dirty="0">
                        <a:solidFill>
                          <a:srgbClr val="000000"/>
                        </a:solidFill>
                        <a:latin typeface="Calibri"/>
                      </a:endParaRPr>
                    </a:p>
                  </a:txBody>
                  <a:tcPr marL="9525" marR="9525" marT="9525" marB="0" anchor="ctr"/>
                </a:tc>
                <a:extLst>
                  <a:ext uri="{0D108BD9-81ED-4DB2-BD59-A6C34878D82A}">
                    <a16:rowId xmlns:a16="http://schemas.microsoft.com/office/drawing/2014/main" val="10014"/>
                  </a:ext>
                </a:extLst>
              </a:tr>
            </a:tbl>
          </a:graphicData>
        </a:graphic>
      </p:graphicFrame>
      <p:sp>
        <p:nvSpPr>
          <p:cNvPr id="4" name="Заголовок 1"/>
          <p:cNvSpPr txBox="1">
            <a:spLocks/>
          </p:cNvSpPr>
          <p:nvPr/>
        </p:nvSpPr>
        <p:spPr>
          <a:xfrm>
            <a:off x="1571604" y="44624"/>
            <a:ext cx="7392884" cy="648072"/>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fontScale="92500" lnSpcReduction="10000"/>
          </a:bodyPr>
          <a:lstStyle/>
          <a:p>
            <a:pPr lvl="0" algn="ctr">
              <a:spcBef>
                <a:spcPct val="0"/>
              </a:spcBef>
            </a:pPr>
            <a:r>
              <a:rPr lang="ka-GE" sz="1400" b="1" noProof="0" dirty="0" smtClean="0">
                <a:solidFill>
                  <a:schemeClr val="tx1"/>
                </a:solidFill>
              </a:rPr>
              <a:t>გთხოვთ დაასახელოთ თქვენი ორგანიზაციისთვის სასურველი კომპეტენციები/უნარები კონკრეტული პროგრამების/სფეროების/კვალიფიკაციების მიხედვით, რაც ყველაზე მოთხოვნადია?</a:t>
            </a:r>
            <a:endParaRPr kumimoji="0" lang="ru-RU" sz="1400"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71604" y="49778"/>
            <a:ext cx="7429552" cy="642918"/>
          </a:xfrm>
        </p:spPr>
        <p:style>
          <a:lnRef idx="0">
            <a:schemeClr val="accent3"/>
          </a:lnRef>
          <a:fillRef idx="3">
            <a:schemeClr val="accent3"/>
          </a:fillRef>
          <a:effectRef idx="3">
            <a:schemeClr val="accent3"/>
          </a:effectRef>
          <a:fontRef idx="minor">
            <a:schemeClr val="lt1"/>
          </a:fontRef>
        </p:style>
        <p:txBody>
          <a:bodyPr>
            <a:normAutofit/>
          </a:bodyPr>
          <a:lstStyle/>
          <a:p>
            <a:r>
              <a:rPr lang="ka-GE" sz="1600" b="1" dirty="0" smtClean="0">
                <a:solidFill>
                  <a:schemeClr val="tx1"/>
                </a:solidFill>
              </a:rPr>
              <a:t>რა არის ის ძირითადი  საშუალებები, არხები, წყაროები, რასაც იყენებთ კადრების მოძიების დროს? </a:t>
            </a:r>
            <a:endParaRPr lang="ru-RU" sz="1600" b="1" dirty="0">
              <a:solidFill>
                <a:schemeClr val="tx1"/>
              </a:solidFill>
            </a:endParaRPr>
          </a:p>
        </p:txBody>
      </p:sp>
      <p:graphicFrame>
        <p:nvGraphicFramePr>
          <p:cNvPr id="6" name="Содержимое 5"/>
          <p:cNvGraphicFramePr>
            <a:graphicFrameLocks noGrp="1"/>
          </p:cNvGraphicFramePr>
          <p:nvPr>
            <p:ph idx="1"/>
          </p:nvPr>
        </p:nvGraphicFramePr>
        <p:xfrm>
          <a:off x="285720" y="857232"/>
          <a:ext cx="8643998" cy="578647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480" y="142852"/>
            <a:ext cx="7215238" cy="642942"/>
          </a:xfrm>
        </p:spPr>
        <p:style>
          <a:lnRef idx="0">
            <a:schemeClr val="accent3"/>
          </a:lnRef>
          <a:fillRef idx="3">
            <a:schemeClr val="accent3"/>
          </a:fillRef>
          <a:effectRef idx="3">
            <a:schemeClr val="accent3"/>
          </a:effectRef>
          <a:fontRef idx="minor">
            <a:schemeClr val="lt1"/>
          </a:fontRef>
        </p:style>
        <p:txBody>
          <a:bodyPr>
            <a:noAutofit/>
          </a:bodyPr>
          <a:lstStyle/>
          <a:p>
            <a:pPr lvl="0"/>
            <a:r>
              <a:rPr lang="en-US" sz="1400" b="1" dirty="0" smtClean="0">
                <a:solidFill>
                  <a:schemeClr val="tx1"/>
                </a:solidFill>
              </a:rPr>
              <a:t/>
            </a:r>
            <a:br>
              <a:rPr lang="en-US" sz="1400" b="1" dirty="0" smtClean="0">
                <a:solidFill>
                  <a:schemeClr val="tx1"/>
                </a:solidFill>
              </a:rPr>
            </a:br>
            <a:r>
              <a:rPr lang="pt-BR" sz="1400" b="1" dirty="0" smtClean="0">
                <a:solidFill>
                  <a:schemeClr val="tx1"/>
                </a:solidFill>
              </a:rPr>
              <a:t>   </a:t>
            </a:r>
            <a:r>
              <a:rPr lang="ka-GE" sz="1400" b="1" dirty="0" smtClean="0">
                <a:solidFill>
                  <a:schemeClr val="tx1"/>
                </a:solidFill>
              </a:rPr>
              <a:t>რამდენად ხშირად იღებთ/იღებდით ინფორმაციას უნივერსიტეტების, სასწავლო უნივერსიტეტების </a:t>
            </a:r>
            <a:r>
              <a:rPr lang="af-ZA" sz="1400" b="1" dirty="0" smtClean="0">
                <a:solidFill>
                  <a:schemeClr val="tx1"/>
                </a:solidFill>
              </a:rPr>
              <a:t> </a:t>
            </a:r>
            <a:r>
              <a:rPr lang="ka-GE" sz="1400" b="1" dirty="0" smtClean="0">
                <a:solidFill>
                  <a:schemeClr val="tx1"/>
                </a:solidFill>
              </a:rPr>
              <a:t>შესახებ ქვემოთ მოცემული საინფორმაციო წყაროებიდან </a:t>
            </a:r>
            <a:r>
              <a:rPr lang="af-ZA" sz="1400" b="1" dirty="0" smtClean="0">
                <a:solidFill>
                  <a:schemeClr val="tx1"/>
                </a:solidFill>
              </a:rPr>
              <a:t>?</a:t>
            </a:r>
            <a:r>
              <a:rPr lang="ru-RU" sz="1400" b="1" dirty="0" smtClean="0">
                <a:solidFill>
                  <a:schemeClr val="tx1"/>
                </a:solidFill>
              </a:rPr>
              <a:t/>
            </a:r>
            <a:br>
              <a:rPr lang="ru-RU" sz="1400" b="1" dirty="0" smtClean="0">
                <a:solidFill>
                  <a:schemeClr val="tx1"/>
                </a:solidFill>
              </a:rPr>
            </a:br>
            <a:endParaRPr lang="ru-RU" sz="1400" b="1" dirty="0">
              <a:solidFill>
                <a:schemeClr val="tx1"/>
              </a:solidFill>
            </a:endParaRPr>
          </a:p>
        </p:txBody>
      </p:sp>
      <p:graphicFrame>
        <p:nvGraphicFramePr>
          <p:cNvPr id="6" name="Содержимое 5"/>
          <p:cNvGraphicFramePr>
            <a:graphicFrameLocks noGrp="1"/>
          </p:cNvGraphicFramePr>
          <p:nvPr>
            <p:ph idx="1"/>
          </p:nvPr>
        </p:nvGraphicFramePr>
        <p:xfrm>
          <a:off x="142844" y="980728"/>
          <a:ext cx="8858312" cy="573442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166" y="142852"/>
            <a:ext cx="7464322" cy="621852"/>
          </a:xfrm>
        </p:spPr>
        <p:style>
          <a:lnRef idx="0">
            <a:schemeClr val="accent3"/>
          </a:lnRef>
          <a:fillRef idx="3">
            <a:schemeClr val="accent3"/>
          </a:fillRef>
          <a:effectRef idx="3">
            <a:schemeClr val="accent3"/>
          </a:effectRef>
          <a:fontRef idx="minor">
            <a:schemeClr val="lt1"/>
          </a:fontRef>
        </p:style>
        <p:txBody>
          <a:bodyPr>
            <a:noAutofit/>
          </a:bodyPr>
          <a:lstStyle/>
          <a:p>
            <a:r>
              <a:rPr lang="ka-GE" sz="1400" b="1" dirty="0" smtClean="0">
                <a:solidFill>
                  <a:schemeClr val="tx1"/>
                </a:solidFill>
              </a:rPr>
              <a:t>გთხოვთ, მიპასუხოთ უნივერსიტეტებთან, სასწავლო უნივერსიტეტებთან კომუნიკაციისთვის  რომელი წყაროებია თქვენთვის მისაღები/ოპტიმალური?</a:t>
            </a:r>
            <a:endParaRPr lang="ru-RU" sz="1400" dirty="0">
              <a:solidFill>
                <a:schemeClr val="tx1"/>
              </a:solidFill>
            </a:endParaRPr>
          </a:p>
        </p:txBody>
      </p:sp>
      <p:graphicFrame>
        <p:nvGraphicFramePr>
          <p:cNvPr id="4" name="Содержимое 3"/>
          <p:cNvGraphicFramePr>
            <a:graphicFrameLocks noGrp="1"/>
          </p:cNvGraphicFramePr>
          <p:nvPr>
            <p:ph idx="1"/>
          </p:nvPr>
        </p:nvGraphicFramePr>
        <p:xfrm>
          <a:off x="214282" y="1000108"/>
          <a:ext cx="8715436" cy="564360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4480" y="142852"/>
            <a:ext cx="7043758" cy="857256"/>
          </a:xfrm>
        </p:spPr>
        <p:style>
          <a:lnRef idx="0">
            <a:schemeClr val="accent3"/>
          </a:lnRef>
          <a:fillRef idx="3">
            <a:schemeClr val="accent3"/>
          </a:fillRef>
          <a:effectRef idx="3">
            <a:schemeClr val="accent3"/>
          </a:effectRef>
          <a:fontRef idx="minor">
            <a:schemeClr val="lt1"/>
          </a:fontRef>
        </p:style>
        <p:txBody>
          <a:bodyPr>
            <a:normAutofit fontScale="90000"/>
          </a:bodyPr>
          <a:lstStyle/>
          <a:p>
            <a:r>
              <a:rPr lang="en-US" sz="1800" b="1" dirty="0" err="1" smtClean="0">
                <a:solidFill>
                  <a:schemeClr val="tx1"/>
                </a:solidFill>
              </a:rPr>
              <a:t>თქვენი</a:t>
            </a:r>
            <a:r>
              <a:rPr lang="en-US" sz="1800" b="1" dirty="0" smtClean="0">
                <a:solidFill>
                  <a:schemeClr val="tx1"/>
                </a:solidFill>
              </a:rPr>
              <a:t> </a:t>
            </a:r>
            <a:r>
              <a:rPr lang="en-US" sz="1800" b="1" dirty="0" err="1" smtClean="0">
                <a:solidFill>
                  <a:schemeClr val="tx1"/>
                </a:solidFill>
              </a:rPr>
              <a:t>ორგანიზაცია</a:t>
            </a:r>
            <a:r>
              <a:rPr lang="en-US" sz="1800" b="1" dirty="0" smtClean="0">
                <a:solidFill>
                  <a:schemeClr val="tx1"/>
                </a:solidFill>
              </a:rPr>
              <a:t> </a:t>
            </a:r>
            <a:r>
              <a:rPr lang="en-US" sz="1800" b="1" dirty="0" err="1" smtClean="0">
                <a:solidFill>
                  <a:schemeClr val="tx1"/>
                </a:solidFill>
              </a:rPr>
              <a:t>მონაწილეობას</a:t>
            </a:r>
            <a:r>
              <a:rPr lang="en-US" sz="1800" b="1" dirty="0" smtClean="0">
                <a:solidFill>
                  <a:schemeClr val="tx1"/>
                </a:solidFill>
              </a:rPr>
              <a:t> </a:t>
            </a:r>
            <a:r>
              <a:rPr lang="en-US" sz="1800" b="1" dirty="0" err="1" smtClean="0">
                <a:solidFill>
                  <a:schemeClr val="tx1"/>
                </a:solidFill>
              </a:rPr>
              <a:t>იღებს</a:t>
            </a:r>
            <a:r>
              <a:rPr lang="en-US" sz="1800" b="1" dirty="0" smtClean="0">
                <a:solidFill>
                  <a:schemeClr val="tx1"/>
                </a:solidFill>
              </a:rPr>
              <a:t> </a:t>
            </a:r>
            <a:r>
              <a:rPr lang="en-US" sz="1800" b="1" dirty="0" err="1" smtClean="0">
                <a:solidFill>
                  <a:schemeClr val="tx1"/>
                </a:solidFill>
              </a:rPr>
              <a:t>თუ</a:t>
            </a:r>
            <a:r>
              <a:rPr lang="en-US" sz="1800" b="1" dirty="0" smtClean="0">
                <a:solidFill>
                  <a:schemeClr val="tx1"/>
                </a:solidFill>
              </a:rPr>
              <a:t> </a:t>
            </a:r>
            <a:r>
              <a:rPr lang="en-US" sz="1800" b="1" dirty="0" err="1" smtClean="0">
                <a:solidFill>
                  <a:schemeClr val="tx1"/>
                </a:solidFill>
              </a:rPr>
              <a:t>არა</a:t>
            </a:r>
            <a:r>
              <a:rPr lang="en-US" sz="1800" b="1" dirty="0" smtClean="0">
                <a:solidFill>
                  <a:schemeClr val="tx1"/>
                </a:solidFill>
              </a:rPr>
              <a:t>, </a:t>
            </a:r>
            <a:r>
              <a:rPr lang="en-US" sz="1800" b="1" dirty="0" err="1" smtClean="0">
                <a:solidFill>
                  <a:schemeClr val="tx1"/>
                </a:solidFill>
              </a:rPr>
              <a:t>საგანმანათლებლო</a:t>
            </a:r>
            <a:r>
              <a:rPr lang="en-US" sz="1800" b="1" dirty="0" smtClean="0">
                <a:solidFill>
                  <a:schemeClr val="tx1"/>
                </a:solidFill>
              </a:rPr>
              <a:t> </a:t>
            </a:r>
            <a:r>
              <a:rPr lang="en-US" sz="1800" b="1" dirty="0" err="1" smtClean="0">
                <a:solidFill>
                  <a:schemeClr val="tx1"/>
                </a:solidFill>
              </a:rPr>
              <a:t>პროგრამების</a:t>
            </a:r>
            <a:r>
              <a:rPr lang="en-US" sz="1800" b="1" dirty="0" smtClean="0">
                <a:solidFill>
                  <a:schemeClr val="tx1"/>
                </a:solidFill>
              </a:rPr>
              <a:t> </a:t>
            </a:r>
            <a:r>
              <a:rPr lang="en-US" sz="1800" b="1" dirty="0" err="1" smtClean="0">
                <a:solidFill>
                  <a:schemeClr val="tx1"/>
                </a:solidFill>
              </a:rPr>
              <a:t>შემუშავება</a:t>
            </a:r>
            <a:r>
              <a:rPr lang="en-US" sz="1800" b="1" dirty="0" smtClean="0">
                <a:solidFill>
                  <a:schemeClr val="tx1"/>
                </a:solidFill>
              </a:rPr>
              <a:t>/</a:t>
            </a:r>
            <a:r>
              <a:rPr lang="en-US" sz="1800" b="1" dirty="0" err="1" smtClean="0">
                <a:solidFill>
                  <a:schemeClr val="tx1"/>
                </a:solidFill>
              </a:rPr>
              <a:t>განვითარების</a:t>
            </a:r>
            <a:r>
              <a:rPr lang="en-US" sz="1800" b="1" dirty="0" smtClean="0">
                <a:solidFill>
                  <a:schemeClr val="tx1"/>
                </a:solidFill>
              </a:rPr>
              <a:t> </a:t>
            </a:r>
            <a:r>
              <a:rPr lang="en-US" sz="1800" b="1" dirty="0" err="1" smtClean="0">
                <a:solidFill>
                  <a:schemeClr val="tx1"/>
                </a:solidFill>
              </a:rPr>
              <a:t>პროცესებში</a:t>
            </a:r>
            <a:r>
              <a:rPr lang="en-US" sz="1800" b="1" dirty="0" smtClean="0">
                <a:solidFill>
                  <a:schemeClr val="tx1"/>
                </a:solidFill>
              </a:rPr>
              <a:t>?</a:t>
            </a:r>
            <a:endParaRPr lang="ru-RU" sz="1800" b="1" dirty="0">
              <a:solidFill>
                <a:schemeClr val="tx1"/>
              </a:solidFill>
            </a:endParaRPr>
          </a:p>
        </p:txBody>
      </p:sp>
      <p:graphicFrame>
        <p:nvGraphicFramePr>
          <p:cNvPr id="4" name="Содержимое 3"/>
          <p:cNvGraphicFramePr>
            <a:graphicFrameLocks noGrp="1"/>
          </p:cNvGraphicFramePr>
          <p:nvPr>
            <p:ph idx="1"/>
          </p:nvPr>
        </p:nvGraphicFramePr>
        <p:xfrm>
          <a:off x="214282" y="1285860"/>
          <a:ext cx="8715436" cy="5357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571604" y="142852"/>
            <a:ext cx="7392884" cy="837876"/>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fontScale="97500"/>
          </a:bodyPr>
          <a:lstStyle/>
          <a:p>
            <a:pPr algn="ctr"/>
            <a:r>
              <a:rPr lang="af-ZA" sz="1600" b="1" dirty="0" smtClean="0">
                <a:solidFill>
                  <a:schemeClr val="tx1"/>
                </a:solidFill>
              </a:rPr>
              <a:t>როდესაც თქვენს ორგანიზაციას სჭირდება მაღალკვალიფიციური კადრების მოძიება, ძირითადად, ცდილობთ მოიძიოთ ქვეყნის შიგნით, თუ ეძებთ ქვეყნის გარეთ?  </a:t>
            </a:r>
            <a:endParaRPr lang="ru-RU" sz="1600" b="1" dirty="0">
              <a:solidFill>
                <a:schemeClr val="tx1"/>
              </a:solidFill>
            </a:endParaRPr>
          </a:p>
        </p:txBody>
      </p:sp>
      <p:graphicFrame>
        <p:nvGraphicFramePr>
          <p:cNvPr id="7" name="Content Placeholder 6"/>
          <p:cNvGraphicFramePr>
            <a:graphicFrameLocks noGrp="1"/>
          </p:cNvGraphicFramePr>
          <p:nvPr>
            <p:ph idx="1"/>
          </p:nvPr>
        </p:nvGraphicFramePr>
        <p:xfrm>
          <a:off x="323528" y="1500174"/>
          <a:ext cx="8496944" cy="502517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0" y="76200"/>
            <a:ext cx="3733800" cy="990600"/>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lt1"/>
                </a:solidFill>
                <a:effectLst/>
                <a:uLnTx/>
                <a:uFillTx/>
                <a:latin typeface="+mn-lt"/>
                <a:ea typeface="+mn-ea"/>
                <a:cs typeface="+mn-cs"/>
              </a:rPr>
              <a:t>კ</a:t>
            </a:r>
            <a:r>
              <a:rPr kumimoji="0" lang="ka-GE" sz="2000" b="1" i="0" u="none" strike="noStrike" kern="1200" cap="none" spc="0" normalizeH="0" baseline="0" noProof="0" dirty="0" smtClean="0">
                <a:ln>
                  <a:noFill/>
                </a:ln>
                <a:solidFill>
                  <a:schemeClr val="lt1"/>
                </a:solidFill>
                <a:effectLst/>
                <a:uLnTx/>
                <a:uFillTx/>
                <a:latin typeface="+mn-lt"/>
                <a:ea typeface="+mn-ea"/>
                <a:cs typeface="+mn-cs"/>
              </a:rPr>
              <a:t>ვლევის დიზაინი</a:t>
            </a:r>
            <a:endParaRPr kumimoji="0" lang="en-US" sz="2000" b="1" i="0" u="none" strike="noStrike" kern="1200" cap="none" spc="0" normalizeH="0" baseline="0" noProof="0" dirty="0">
              <a:ln>
                <a:noFill/>
              </a:ln>
              <a:solidFill>
                <a:schemeClr val="lt1"/>
              </a:solidFill>
              <a:effectLst/>
              <a:uLnTx/>
              <a:uFillTx/>
              <a:latin typeface="+mn-lt"/>
              <a:ea typeface="+mn-ea"/>
              <a:cs typeface="+mn-cs"/>
            </a:endParaRPr>
          </a:p>
        </p:txBody>
      </p:sp>
      <p:sp>
        <p:nvSpPr>
          <p:cNvPr id="5" name="Chevron 4"/>
          <p:cNvSpPr/>
          <p:nvPr/>
        </p:nvSpPr>
        <p:spPr>
          <a:xfrm>
            <a:off x="3048000" y="3352800"/>
            <a:ext cx="484632" cy="484632"/>
          </a:xfrm>
          <a:prstGeom prst="chevron">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ru-RU">
              <a:solidFill>
                <a:schemeClr val="tx1"/>
              </a:solidFill>
            </a:endParaRPr>
          </a:p>
        </p:txBody>
      </p:sp>
      <p:graphicFrame>
        <p:nvGraphicFramePr>
          <p:cNvPr id="6" name="Group 22"/>
          <p:cNvGraphicFramePr>
            <a:graphicFrameLocks noGrp="1"/>
          </p:cNvGraphicFramePr>
          <p:nvPr>
            <p:extLst>
              <p:ext uri="{D42A27DB-BD31-4B8C-83A1-F6EECF244321}">
                <p14:modId xmlns:p14="http://schemas.microsoft.com/office/powerpoint/2010/main" val="2329729863"/>
              </p:ext>
            </p:extLst>
          </p:nvPr>
        </p:nvGraphicFramePr>
        <p:xfrm>
          <a:off x="3571868" y="1196753"/>
          <a:ext cx="5357850" cy="5466177"/>
        </p:xfrm>
        <a:graphic>
          <a:graphicData uri="http://schemas.openxmlformats.org/drawingml/2006/table">
            <a:tbl>
              <a:tblPr>
                <a:tableStyleId>{69C7853C-536D-4A76-A0AE-DD22124D55A5}</a:tableStyleId>
              </a:tblPr>
              <a:tblGrid>
                <a:gridCol w="1805122">
                  <a:extLst>
                    <a:ext uri="{9D8B030D-6E8A-4147-A177-3AD203B41FA5}">
                      <a16:colId xmlns:a16="http://schemas.microsoft.com/office/drawing/2014/main" val="20000"/>
                    </a:ext>
                  </a:extLst>
                </a:gridCol>
                <a:gridCol w="3552728">
                  <a:extLst>
                    <a:ext uri="{9D8B030D-6E8A-4147-A177-3AD203B41FA5}">
                      <a16:colId xmlns:a16="http://schemas.microsoft.com/office/drawing/2014/main" val="20001"/>
                    </a:ext>
                  </a:extLst>
                </a:gridCol>
              </a:tblGrid>
              <a:tr h="818358">
                <a:tc>
                  <a:txBody>
                    <a:bodyPr/>
                    <a:lstStyle/>
                    <a:p>
                      <a:pPr marL="0" marR="0" lvl="0" indent="0" algn="just" defTabSz="914400" rtl="0" eaLnBrk="1" fontAlgn="base" latinLnBrk="0" hangingPunct="1">
                        <a:lnSpc>
                          <a:spcPct val="100000"/>
                        </a:lnSpc>
                        <a:spcBef>
                          <a:spcPct val="20000"/>
                        </a:spcBef>
                        <a:spcAft>
                          <a:spcPct val="0"/>
                        </a:spcAft>
                        <a:buClr>
                          <a:srgbClr val="890C08"/>
                        </a:buClr>
                        <a:buSzPct val="60000"/>
                        <a:buFont typeface="Wingdings" pitchFamily="2" charset="2"/>
                        <a:buNone/>
                        <a:tabLst/>
                        <a:defRPr/>
                      </a:pPr>
                      <a:r>
                        <a:rPr kumimoji="0" lang="af-ZA" sz="1400" u="none" strike="noStrike" kern="1200" cap="none" normalizeH="0" baseline="0" dirty="0" smtClean="0">
                          <a:ln>
                            <a:noFill/>
                          </a:ln>
                          <a:effectLst/>
                        </a:rPr>
                        <a:t>კვლევის მიზანი</a:t>
                      </a:r>
                      <a:endParaRPr kumimoji="0" lang="ru-RU" sz="1400" b="1" u="none" strike="noStrike" kern="1200" cap="none" normalizeH="0" baseline="0" dirty="0" smtClean="0">
                        <a:ln>
                          <a:noFill/>
                        </a:ln>
                        <a:solidFill>
                          <a:schemeClr val="dk1"/>
                        </a:solidFill>
                        <a:effectLst/>
                        <a:latin typeface="+mn-lt"/>
                        <a:ea typeface="+mn-ea"/>
                        <a:cs typeface="+mn-cs"/>
                      </a:endParaRPr>
                    </a:p>
                  </a:txBody>
                  <a:tcPr anchor="ctr" horzOverflow="overflow"/>
                </a:tc>
                <a:tc>
                  <a:txBody>
                    <a:bodyPr/>
                    <a:lstStyle/>
                    <a:p>
                      <a:pPr algn="just"/>
                      <a:r>
                        <a:rPr kumimoji="0" lang="en-US" sz="1400" u="none" strike="noStrike" kern="1200" cap="none" normalizeH="0" baseline="0" dirty="0" err="1" smtClean="0">
                          <a:ln>
                            <a:noFill/>
                          </a:ln>
                          <a:effectLst/>
                        </a:rPr>
                        <a:t>შრომისა</a:t>
                      </a:r>
                      <a:r>
                        <a:rPr kumimoji="0" lang="en-US" sz="1400" u="none" strike="noStrike" kern="1200" cap="none" normalizeH="0" baseline="0" dirty="0" smtClean="0">
                          <a:ln>
                            <a:noFill/>
                          </a:ln>
                          <a:effectLst/>
                        </a:rPr>
                        <a:t> </a:t>
                      </a:r>
                      <a:r>
                        <a:rPr kumimoji="0" lang="en-US" sz="1400" u="none" strike="noStrike" kern="1200" cap="none" normalizeH="0" baseline="0" dirty="0" err="1" smtClean="0">
                          <a:ln>
                            <a:noFill/>
                          </a:ln>
                          <a:effectLst/>
                        </a:rPr>
                        <a:t>და</a:t>
                      </a:r>
                      <a:r>
                        <a:rPr kumimoji="0" lang="en-US" sz="1400" u="none" strike="noStrike" kern="1200" cap="none" normalizeH="0" baseline="0" dirty="0" smtClean="0">
                          <a:ln>
                            <a:noFill/>
                          </a:ln>
                          <a:effectLst/>
                        </a:rPr>
                        <a:t> </a:t>
                      </a:r>
                      <a:r>
                        <a:rPr kumimoji="0" lang="en-US" sz="1400" u="none" strike="noStrike" kern="1200" cap="none" normalizeH="0" baseline="0" dirty="0" err="1" smtClean="0">
                          <a:ln>
                            <a:noFill/>
                          </a:ln>
                          <a:effectLst/>
                        </a:rPr>
                        <a:t>განათლების</a:t>
                      </a:r>
                      <a:r>
                        <a:rPr kumimoji="0" lang="en-US" sz="1400" u="none" strike="noStrike" kern="1200" cap="none" normalizeH="0" baseline="0" dirty="0" smtClean="0">
                          <a:ln>
                            <a:noFill/>
                          </a:ln>
                          <a:effectLst/>
                        </a:rPr>
                        <a:t> </a:t>
                      </a:r>
                      <a:r>
                        <a:rPr kumimoji="0" lang="en-US" sz="1400" u="none" strike="noStrike" kern="1200" cap="none" normalizeH="0" baseline="0" dirty="0" err="1" smtClean="0">
                          <a:ln>
                            <a:noFill/>
                          </a:ln>
                          <a:effectLst/>
                        </a:rPr>
                        <a:t>ბაზარზე</a:t>
                      </a:r>
                      <a:r>
                        <a:rPr kumimoji="0" lang="en-US" sz="1400" u="none" strike="noStrike" kern="1200" cap="none" normalizeH="0" baseline="0" dirty="0" smtClean="0">
                          <a:ln>
                            <a:noFill/>
                          </a:ln>
                          <a:effectLst/>
                        </a:rPr>
                        <a:t> </a:t>
                      </a:r>
                      <a:r>
                        <a:rPr kumimoji="0" lang="en-US" sz="1400" u="none" strike="noStrike" kern="1200" cap="none" normalizeH="0" baseline="0" dirty="0" err="1" smtClean="0">
                          <a:ln>
                            <a:noFill/>
                          </a:ln>
                          <a:effectLst/>
                        </a:rPr>
                        <a:t>მოთხოვნადი</a:t>
                      </a:r>
                      <a:r>
                        <a:rPr kumimoji="0" lang="en-US" sz="1400" u="none" strike="noStrike" kern="1200" cap="none" normalizeH="0" baseline="0" dirty="0" smtClean="0">
                          <a:ln>
                            <a:noFill/>
                          </a:ln>
                          <a:effectLst/>
                        </a:rPr>
                        <a:t> </a:t>
                      </a:r>
                      <a:r>
                        <a:rPr kumimoji="0" lang="en-US" sz="1400" u="none" strike="noStrike" kern="1200" cap="none" normalizeH="0" baseline="0" dirty="0" err="1" smtClean="0">
                          <a:ln>
                            <a:noFill/>
                          </a:ln>
                          <a:effectLst/>
                        </a:rPr>
                        <a:t>პროფესიების</a:t>
                      </a:r>
                      <a:r>
                        <a:rPr kumimoji="0" lang="en-US" sz="1400" u="none" strike="noStrike" kern="1200" cap="none" normalizeH="0" baseline="0" dirty="0" smtClean="0">
                          <a:ln>
                            <a:noFill/>
                          </a:ln>
                          <a:effectLst/>
                        </a:rPr>
                        <a:t>, </a:t>
                      </a:r>
                      <a:r>
                        <a:rPr kumimoji="0" lang="en-US" sz="1400" u="none" strike="noStrike" kern="1200" cap="none" normalizeH="0" baseline="0" dirty="0" err="1" smtClean="0">
                          <a:ln>
                            <a:noFill/>
                          </a:ln>
                          <a:effectLst/>
                        </a:rPr>
                        <a:t>კვალიფიკაციების</a:t>
                      </a:r>
                      <a:r>
                        <a:rPr kumimoji="0" lang="en-US" sz="1400" u="none" strike="noStrike" kern="1200" cap="none" normalizeH="0" baseline="0" dirty="0" smtClean="0">
                          <a:ln>
                            <a:noFill/>
                          </a:ln>
                          <a:effectLst/>
                        </a:rPr>
                        <a:t> </a:t>
                      </a:r>
                      <a:r>
                        <a:rPr kumimoji="0" lang="en-US" sz="1400" u="none" strike="noStrike" kern="1200" cap="none" normalizeH="0" baseline="0" dirty="0" err="1" smtClean="0">
                          <a:ln>
                            <a:noFill/>
                          </a:ln>
                          <a:effectLst/>
                        </a:rPr>
                        <a:t>კვლევა</a:t>
                      </a:r>
                      <a:endParaRPr kumimoji="0" lang="en-US" sz="1400" b="0" i="0" u="none" strike="noStrike" kern="1200" cap="none" normalizeH="0" baseline="0" dirty="0" smtClean="0">
                        <a:ln>
                          <a:noFill/>
                        </a:ln>
                        <a:solidFill>
                          <a:schemeClr val="tx2">
                            <a:lumMod val="75000"/>
                          </a:schemeClr>
                        </a:solidFill>
                        <a:effectLst/>
                        <a:latin typeface="Sylfaen" pitchFamily="18" charset="0"/>
                        <a:ea typeface="+mn-ea"/>
                        <a:cs typeface="Arial" charset="0"/>
                      </a:endParaRPr>
                    </a:p>
                  </a:txBody>
                  <a:tcPr anchor="ctr" horzOverflow="overflow"/>
                </a:tc>
                <a:extLst>
                  <a:ext uri="{0D108BD9-81ED-4DB2-BD59-A6C34878D82A}">
                    <a16:rowId xmlns:a16="http://schemas.microsoft.com/office/drawing/2014/main" val="10000"/>
                  </a:ext>
                </a:extLst>
              </a:tr>
              <a:tr h="556633">
                <a:tc>
                  <a:txBody>
                    <a:bodyPr/>
                    <a:lstStyle/>
                    <a:p>
                      <a:pPr marL="0" marR="0" lvl="0" indent="0" algn="just" defTabSz="914400" rtl="0" eaLnBrk="1" fontAlgn="base" latinLnBrk="0" hangingPunct="1">
                        <a:lnSpc>
                          <a:spcPct val="100000"/>
                        </a:lnSpc>
                        <a:spcBef>
                          <a:spcPct val="20000"/>
                        </a:spcBef>
                        <a:spcAft>
                          <a:spcPct val="0"/>
                        </a:spcAft>
                        <a:buClr>
                          <a:srgbClr val="890C08"/>
                        </a:buClr>
                        <a:buSzPct val="60000"/>
                        <a:buFont typeface="Wingdings" pitchFamily="2" charset="2"/>
                        <a:buNone/>
                        <a:tabLst/>
                        <a:defRPr/>
                      </a:pPr>
                      <a:r>
                        <a:rPr kumimoji="0" lang="ka-GE" sz="1400" u="none" strike="noStrike" kern="1200" cap="none" normalizeH="0" baseline="0" dirty="0" smtClean="0">
                          <a:ln>
                            <a:noFill/>
                          </a:ln>
                          <a:effectLst/>
                        </a:rPr>
                        <a:t>კვლევის მეთოდი</a:t>
                      </a:r>
                      <a:endParaRPr kumimoji="0" lang="ru-RU" sz="1400" b="1" u="none" strike="noStrike" kern="1200" cap="none" normalizeH="0" baseline="0" dirty="0" smtClean="0">
                        <a:ln>
                          <a:noFill/>
                        </a:ln>
                        <a:solidFill>
                          <a:schemeClr val="dk1"/>
                        </a:solidFill>
                        <a:effectLst/>
                        <a:latin typeface="+mn-lt"/>
                        <a:ea typeface="+mn-ea"/>
                        <a:cs typeface="+mn-cs"/>
                      </a:endParaRPr>
                    </a:p>
                  </a:txBody>
                  <a:tcPr anchor="ctr" horzOverflow="overflow"/>
                </a:tc>
                <a:tc>
                  <a:txBody>
                    <a:bodyPr/>
                    <a:lstStyle/>
                    <a:p>
                      <a:pPr algn="just"/>
                      <a:r>
                        <a:rPr kumimoji="0" lang="gl-ES" sz="1400" u="none" strike="noStrike" kern="1200" cap="none" normalizeH="0" baseline="0" dirty="0" smtClean="0">
                          <a:ln>
                            <a:noFill/>
                          </a:ln>
                          <a:effectLst/>
                        </a:rPr>
                        <a:t>რა</a:t>
                      </a:r>
                      <a:r>
                        <a:rPr kumimoji="0" lang="ka-GE" sz="1400" u="none" strike="noStrike" kern="1200" cap="none" normalizeH="0" baseline="0" dirty="0" smtClean="0">
                          <a:ln>
                            <a:noFill/>
                          </a:ln>
                          <a:effectLst/>
                        </a:rPr>
                        <a:t>ო</a:t>
                      </a:r>
                      <a:r>
                        <a:rPr kumimoji="0" lang="gl-ES" sz="1400" u="none" strike="noStrike" kern="1200" cap="none" normalizeH="0" baseline="0" dirty="0" smtClean="0">
                          <a:ln>
                            <a:noFill/>
                          </a:ln>
                          <a:effectLst/>
                        </a:rPr>
                        <a:t>დენობრივი</a:t>
                      </a:r>
                      <a:r>
                        <a:rPr kumimoji="0" lang="ka-GE" sz="1400" u="none" strike="noStrike" kern="1200" cap="none" normalizeH="0" baseline="0" dirty="0" smtClean="0">
                          <a:ln>
                            <a:noFill/>
                          </a:ln>
                          <a:effectLst/>
                        </a:rPr>
                        <a:t> კვლევა</a:t>
                      </a:r>
                      <a:endParaRPr kumimoji="0" lang="en-US" sz="1400" b="0" i="0" u="none" strike="noStrike" kern="1200" cap="none" normalizeH="0" baseline="0" dirty="0" smtClean="0">
                        <a:ln>
                          <a:noFill/>
                        </a:ln>
                        <a:solidFill>
                          <a:schemeClr val="tx2">
                            <a:lumMod val="75000"/>
                          </a:schemeClr>
                        </a:solidFill>
                        <a:effectLst/>
                        <a:latin typeface="Sylfaen" pitchFamily="18" charset="0"/>
                        <a:ea typeface="+mn-ea"/>
                        <a:cs typeface="Arial" charset="0"/>
                      </a:endParaRPr>
                    </a:p>
                  </a:txBody>
                  <a:tcPr anchor="ctr" horzOverflow="overflow"/>
                </a:tc>
                <a:extLst>
                  <a:ext uri="{0D108BD9-81ED-4DB2-BD59-A6C34878D82A}">
                    <a16:rowId xmlns:a16="http://schemas.microsoft.com/office/drawing/2014/main" val="10001"/>
                  </a:ext>
                </a:extLst>
              </a:tr>
              <a:tr h="556633">
                <a:tc>
                  <a:txBody>
                    <a:bodyPr/>
                    <a:lstStyle/>
                    <a:p>
                      <a:pPr marL="0" marR="0" lvl="0" indent="0" algn="just" defTabSz="914400" rtl="0" eaLnBrk="1" fontAlgn="base" latinLnBrk="0" hangingPunct="1">
                        <a:lnSpc>
                          <a:spcPct val="100000"/>
                        </a:lnSpc>
                        <a:spcBef>
                          <a:spcPct val="20000"/>
                        </a:spcBef>
                        <a:spcAft>
                          <a:spcPct val="0"/>
                        </a:spcAft>
                        <a:buClr>
                          <a:srgbClr val="890C08"/>
                        </a:buClr>
                        <a:buSzPct val="60000"/>
                        <a:buFont typeface="Wingdings" pitchFamily="2" charset="2"/>
                        <a:buNone/>
                        <a:tabLst/>
                        <a:defRPr/>
                      </a:pPr>
                      <a:r>
                        <a:rPr kumimoji="0" lang="ka-GE" sz="1400" u="none" strike="noStrike" kern="1200" cap="none" normalizeH="0" baseline="0" dirty="0" smtClean="0">
                          <a:ln>
                            <a:noFill/>
                          </a:ln>
                          <a:effectLst/>
                        </a:rPr>
                        <a:t>კვლევის ინსტრუმენტი</a:t>
                      </a:r>
                      <a:endParaRPr kumimoji="0" lang="ru-RU" sz="1400" b="1" u="none" strike="noStrike" kern="1200" cap="none" normalizeH="0" baseline="0" dirty="0" smtClean="0">
                        <a:ln>
                          <a:noFill/>
                        </a:ln>
                        <a:solidFill>
                          <a:schemeClr val="dk1"/>
                        </a:solidFill>
                        <a:effectLst/>
                        <a:latin typeface="+mn-lt"/>
                        <a:ea typeface="+mn-ea"/>
                        <a:cs typeface="+mn-cs"/>
                      </a:endParaRPr>
                    </a:p>
                  </a:txBody>
                  <a:tcPr anchor="ctr" horzOverflow="overflow"/>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ru-RU" sz="1400" dirty="0" smtClean="0"/>
                        <a:t>პირისპირ ინტერვიუ</a:t>
                      </a:r>
                      <a:r>
                        <a:rPr lang="af-ZA" sz="1400" dirty="0" smtClean="0"/>
                        <a:t>ს ხანგრძლივობა შეადგენდა</a:t>
                      </a:r>
                      <a:r>
                        <a:rPr lang="ru-RU" sz="1400" dirty="0" smtClean="0"/>
                        <a:t> 25-30 წთ. კითხვარის </a:t>
                      </a:r>
                      <a:r>
                        <a:rPr lang="af-ZA" sz="1400" dirty="0" smtClean="0"/>
                        <a:t>შემუშავდა </a:t>
                      </a:r>
                      <a:r>
                        <a:rPr lang="ka-GE" sz="1400" dirty="0" smtClean="0"/>
                        <a:t>უმაღლესი საგანმანათლებლო დაწესებულების ავტორიზაციის სტანდარტების გათვალისწინებით. </a:t>
                      </a:r>
                    </a:p>
                    <a:p>
                      <a:pPr algn="just"/>
                      <a:endParaRPr kumimoji="0" lang="en-US" sz="1400" b="0" i="0" u="none" strike="noStrike" kern="1200" cap="none" normalizeH="0" baseline="0" dirty="0" smtClean="0">
                        <a:ln>
                          <a:noFill/>
                        </a:ln>
                        <a:solidFill>
                          <a:schemeClr val="tx2">
                            <a:lumMod val="75000"/>
                          </a:schemeClr>
                        </a:solidFill>
                        <a:effectLst/>
                        <a:latin typeface="Sylfaen" pitchFamily="18" charset="0"/>
                        <a:ea typeface="+mn-ea"/>
                        <a:cs typeface="Arial" charset="0"/>
                      </a:endParaRPr>
                    </a:p>
                  </a:txBody>
                  <a:tcPr anchor="ctr" horzOverflow="overflow"/>
                </a:tc>
                <a:extLst>
                  <a:ext uri="{0D108BD9-81ED-4DB2-BD59-A6C34878D82A}">
                    <a16:rowId xmlns:a16="http://schemas.microsoft.com/office/drawing/2014/main" val="10002"/>
                  </a:ext>
                </a:extLst>
              </a:tr>
              <a:tr h="357190">
                <a:tc>
                  <a:txBody>
                    <a:bodyPr/>
                    <a:lstStyle/>
                    <a:p>
                      <a:pPr marL="0" marR="0" lvl="0" indent="0" algn="just" defTabSz="914400" rtl="0" eaLnBrk="1" fontAlgn="base" latinLnBrk="0" hangingPunct="1">
                        <a:lnSpc>
                          <a:spcPct val="100000"/>
                        </a:lnSpc>
                        <a:spcBef>
                          <a:spcPct val="20000"/>
                        </a:spcBef>
                        <a:spcAft>
                          <a:spcPct val="0"/>
                        </a:spcAft>
                        <a:buClr>
                          <a:srgbClr val="890C08"/>
                        </a:buClr>
                        <a:buSzPct val="60000"/>
                        <a:buFont typeface="Wingdings" pitchFamily="2" charset="2"/>
                        <a:buNone/>
                        <a:tabLst/>
                        <a:defRPr/>
                      </a:pPr>
                      <a:r>
                        <a:rPr kumimoji="0" lang="ka-GE" sz="1400" u="none" strike="noStrike" kern="1200" cap="none" normalizeH="0" baseline="0" dirty="0" smtClean="0">
                          <a:ln>
                            <a:noFill/>
                          </a:ln>
                          <a:effectLst/>
                        </a:rPr>
                        <a:t>კვლევის არეალი</a:t>
                      </a:r>
                      <a:endParaRPr kumimoji="0" lang="ru-RU" sz="1400" b="1" u="none" strike="noStrike" kern="1200" cap="none" normalizeH="0" baseline="0" dirty="0" smtClean="0">
                        <a:ln>
                          <a:noFill/>
                        </a:ln>
                        <a:solidFill>
                          <a:schemeClr val="dk1"/>
                        </a:solidFill>
                        <a:effectLst/>
                        <a:latin typeface="+mn-lt"/>
                        <a:ea typeface="+mn-ea"/>
                        <a:cs typeface="+mn-cs"/>
                      </a:endParaRPr>
                    </a:p>
                  </a:txBody>
                  <a:tcPr anchor="ctr" horzOverflow="overflow"/>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a-GE" sz="1400" u="none" strike="noStrike" kern="1200" cap="none" normalizeH="0" baseline="0" dirty="0" smtClean="0">
                          <a:ln>
                            <a:noFill/>
                          </a:ln>
                          <a:effectLst/>
                        </a:rPr>
                        <a:t>ქუთაისი, ბათუმი</a:t>
                      </a:r>
                      <a:r>
                        <a:rPr kumimoji="0" lang="en-US" sz="1400" u="none" strike="noStrike" kern="1200" cap="none" normalizeH="0" baseline="0" dirty="0" smtClean="0">
                          <a:ln>
                            <a:noFill/>
                          </a:ln>
                          <a:effectLst/>
                        </a:rPr>
                        <a:t>, </a:t>
                      </a:r>
                      <a:r>
                        <a:rPr kumimoji="0" lang="ka-GE" sz="1400" u="none" strike="noStrike" kern="1200" cap="none" normalizeH="0" baseline="0" dirty="0" smtClean="0">
                          <a:ln>
                            <a:noFill/>
                          </a:ln>
                          <a:effectLst/>
                        </a:rPr>
                        <a:t>ფოთი</a:t>
                      </a:r>
                      <a:endParaRPr kumimoji="0" lang="gl-ES" sz="1400" u="none" strike="noStrike" kern="1200" cap="none" normalizeH="0" baseline="0" dirty="0" smtClean="0">
                        <a:ln>
                          <a:noFill/>
                        </a:ln>
                        <a:effectLst/>
                      </a:endParaRPr>
                    </a:p>
                  </a:txBody>
                  <a:tcPr anchor="ctr" horzOverflow="overflow"/>
                </a:tc>
                <a:extLst>
                  <a:ext uri="{0D108BD9-81ED-4DB2-BD59-A6C34878D82A}">
                    <a16:rowId xmlns:a16="http://schemas.microsoft.com/office/drawing/2014/main" val="10003"/>
                  </a:ext>
                </a:extLst>
              </a:tr>
              <a:tr h="428628">
                <a:tc>
                  <a:txBody>
                    <a:bodyPr/>
                    <a:lstStyle/>
                    <a:p>
                      <a:pPr marL="0" marR="0" lvl="0" indent="0" algn="just" defTabSz="914400" rtl="0" eaLnBrk="1" fontAlgn="base" latinLnBrk="0" hangingPunct="1">
                        <a:lnSpc>
                          <a:spcPct val="100000"/>
                        </a:lnSpc>
                        <a:spcBef>
                          <a:spcPct val="20000"/>
                        </a:spcBef>
                        <a:spcAft>
                          <a:spcPct val="0"/>
                        </a:spcAft>
                        <a:buClr>
                          <a:srgbClr val="890C08"/>
                        </a:buClr>
                        <a:buSzPct val="60000"/>
                        <a:buFont typeface="Wingdings" pitchFamily="2" charset="2"/>
                        <a:buNone/>
                        <a:tabLst/>
                        <a:defRPr/>
                      </a:pPr>
                      <a:r>
                        <a:rPr kumimoji="0" lang="ka-GE" sz="1400" u="none" strike="noStrike" kern="1200" cap="none" normalizeH="0" baseline="0" dirty="0" smtClean="0">
                          <a:ln>
                            <a:noFill/>
                          </a:ln>
                          <a:effectLst/>
                        </a:rPr>
                        <a:t>შერჩევის ზომა</a:t>
                      </a:r>
                      <a:endParaRPr kumimoji="0" lang="ru-RU" sz="1400" b="1" u="none" strike="noStrike" kern="1200" cap="none" normalizeH="0" baseline="0" dirty="0" smtClean="0">
                        <a:ln>
                          <a:noFill/>
                        </a:ln>
                        <a:solidFill>
                          <a:schemeClr val="dk1"/>
                        </a:solidFill>
                        <a:effectLst/>
                        <a:latin typeface="+mn-lt"/>
                        <a:ea typeface="+mn-ea"/>
                        <a:cs typeface="+mn-cs"/>
                      </a:endParaRPr>
                    </a:p>
                  </a:txBody>
                  <a:tcPr anchor="ctr" horzOverflow="overflow"/>
                </a:tc>
                <a:tc>
                  <a:txBody>
                    <a:bodyPr/>
                    <a:lstStyle/>
                    <a:p>
                      <a:pPr algn="just"/>
                      <a:r>
                        <a:rPr kumimoji="0" lang="ka-GE" sz="1400" u="none" strike="noStrike" cap="none" normalizeH="0" baseline="0" dirty="0" smtClean="0">
                          <a:ln>
                            <a:noFill/>
                          </a:ln>
                          <a:effectLst/>
                        </a:rPr>
                        <a:t>65</a:t>
                      </a:r>
                      <a:r>
                        <a:rPr kumimoji="0" lang="gl-ES" sz="1400" u="none" strike="noStrike" cap="none" normalizeH="0" baseline="0" dirty="0" smtClean="0">
                          <a:ln>
                            <a:noFill/>
                          </a:ln>
                          <a:effectLst/>
                        </a:rPr>
                        <a:t> რესპონდენტი</a:t>
                      </a:r>
                    </a:p>
                  </a:txBody>
                  <a:tcPr anchor="ctr" horzOverflow="overflow"/>
                </a:tc>
                <a:extLst>
                  <a:ext uri="{0D108BD9-81ED-4DB2-BD59-A6C34878D82A}">
                    <a16:rowId xmlns:a16="http://schemas.microsoft.com/office/drawing/2014/main" val="10004"/>
                  </a:ext>
                </a:extLst>
              </a:tr>
              <a:tr h="357190">
                <a:tc>
                  <a:txBody>
                    <a:bodyPr/>
                    <a:lstStyle/>
                    <a:p>
                      <a:pPr marL="0" marR="0" lvl="0" indent="0" algn="just" defTabSz="914400" rtl="0" eaLnBrk="1" fontAlgn="base" latinLnBrk="0" hangingPunct="1">
                        <a:lnSpc>
                          <a:spcPct val="100000"/>
                        </a:lnSpc>
                        <a:spcBef>
                          <a:spcPct val="20000"/>
                        </a:spcBef>
                        <a:spcAft>
                          <a:spcPct val="0"/>
                        </a:spcAft>
                        <a:buClr>
                          <a:srgbClr val="890C08"/>
                        </a:buClr>
                        <a:buSzPct val="60000"/>
                        <a:buFont typeface="Wingdings" pitchFamily="2" charset="2"/>
                        <a:buNone/>
                        <a:tabLst/>
                        <a:defRPr/>
                      </a:pPr>
                      <a:r>
                        <a:rPr kumimoji="0" lang="ka-GE" sz="1400" u="none" strike="noStrike" kern="1200" cap="none" normalizeH="0" baseline="0" dirty="0" smtClean="0">
                          <a:ln>
                            <a:noFill/>
                          </a:ln>
                          <a:effectLst/>
                        </a:rPr>
                        <a:t>შერჩევის </a:t>
                      </a:r>
                      <a:r>
                        <a:rPr kumimoji="0" lang="af-ZA" sz="1400" u="none" strike="noStrike" kern="1200" cap="none" normalizeH="0" baseline="0" dirty="0" smtClean="0">
                          <a:ln>
                            <a:noFill/>
                          </a:ln>
                          <a:effectLst/>
                        </a:rPr>
                        <a:t>მეთოდი</a:t>
                      </a:r>
                      <a:endParaRPr kumimoji="0" lang="ru-RU" sz="1400" b="1" u="none" strike="noStrike" kern="1200" cap="none" normalizeH="0" baseline="0" dirty="0" smtClean="0">
                        <a:ln>
                          <a:noFill/>
                        </a:ln>
                        <a:solidFill>
                          <a:schemeClr val="dk1"/>
                        </a:solidFill>
                        <a:effectLst/>
                        <a:latin typeface="+mn-lt"/>
                        <a:ea typeface="+mn-ea"/>
                        <a:cs typeface="+mn-cs"/>
                      </a:endParaRPr>
                    </a:p>
                  </a:txBody>
                  <a:tcPr anchor="ctr" horzOverflow="overflow"/>
                </a:tc>
                <a:tc>
                  <a:txBody>
                    <a:bodyPr/>
                    <a:lstStyle/>
                    <a:p>
                      <a:pPr algn="just"/>
                      <a:r>
                        <a:rPr kumimoji="0" lang="af-ZA" sz="1400" u="none" strike="noStrike" cap="none" normalizeH="0" baseline="0" dirty="0" smtClean="0">
                          <a:ln>
                            <a:noFill/>
                          </a:ln>
                          <a:effectLst/>
                        </a:rPr>
                        <a:t>შემთხვევითი შერჩევა</a:t>
                      </a:r>
                      <a:endParaRPr kumimoji="0" lang="gl-ES" sz="1400" u="none" strike="noStrike" cap="none" normalizeH="0" baseline="0" dirty="0" smtClean="0">
                        <a:ln>
                          <a:noFill/>
                        </a:ln>
                        <a:effectLst/>
                      </a:endParaRPr>
                    </a:p>
                    <a:p>
                      <a:pPr algn="just"/>
                      <a:endParaRPr kumimoji="0" lang="ka-GE" sz="1400" b="0" i="0" u="none" strike="noStrike" cap="none" normalizeH="0" baseline="0" dirty="0" smtClean="0">
                        <a:ln>
                          <a:noFill/>
                        </a:ln>
                        <a:solidFill>
                          <a:schemeClr val="tx2">
                            <a:lumMod val="75000"/>
                          </a:schemeClr>
                        </a:solidFill>
                        <a:effectLst/>
                        <a:latin typeface="Sylfaen" pitchFamily="18" charset="0"/>
                        <a:ea typeface="ＭＳ Ｐゴシック" pitchFamily="1" charset="-128"/>
                        <a:cs typeface="Arial" charset="0"/>
                      </a:endParaRPr>
                    </a:p>
                  </a:txBody>
                  <a:tcPr anchor="ctr" horzOverflow="overflow"/>
                </a:tc>
                <a:extLst>
                  <a:ext uri="{0D108BD9-81ED-4DB2-BD59-A6C34878D82A}">
                    <a16:rowId xmlns:a16="http://schemas.microsoft.com/office/drawing/2014/main" val="10005"/>
                  </a:ext>
                </a:extLst>
              </a:tr>
              <a:tr h="478837">
                <a:tc>
                  <a:txBody>
                    <a:bodyPr/>
                    <a:lstStyle/>
                    <a:p>
                      <a:pPr marL="0" marR="0" lvl="0" indent="0" algn="just" defTabSz="914400" rtl="0" eaLnBrk="1" fontAlgn="base" latinLnBrk="0" hangingPunct="1">
                        <a:lnSpc>
                          <a:spcPct val="100000"/>
                        </a:lnSpc>
                        <a:spcBef>
                          <a:spcPct val="20000"/>
                        </a:spcBef>
                        <a:spcAft>
                          <a:spcPct val="0"/>
                        </a:spcAft>
                        <a:buClr>
                          <a:srgbClr val="890C08"/>
                        </a:buClr>
                        <a:buSzPct val="60000"/>
                        <a:buFont typeface="Wingdings" pitchFamily="2" charset="2"/>
                        <a:buNone/>
                        <a:tabLst/>
                        <a:defRPr/>
                      </a:pPr>
                      <a:r>
                        <a:rPr kumimoji="0" lang="ka-GE" sz="1400" u="none" strike="noStrike" kern="1200" cap="none" normalizeH="0" baseline="0" dirty="0" smtClean="0">
                          <a:ln>
                            <a:noFill/>
                          </a:ln>
                          <a:effectLst/>
                        </a:rPr>
                        <a:t>სამიზნე ჯგუფი</a:t>
                      </a:r>
                      <a:endParaRPr kumimoji="0" lang="ru-RU" sz="1400" b="1" u="none" strike="noStrike" kern="1200" cap="none" normalizeH="0" baseline="0" dirty="0" smtClean="0">
                        <a:ln>
                          <a:noFill/>
                        </a:ln>
                        <a:solidFill>
                          <a:schemeClr val="dk1"/>
                        </a:solidFill>
                        <a:effectLst/>
                        <a:latin typeface="+mn-lt"/>
                        <a:ea typeface="+mn-ea"/>
                        <a:cs typeface="+mn-cs"/>
                      </a:endParaRPr>
                    </a:p>
                  </a:txBody>
                  <a:tcPr anchor="ctr" horzOverflow="overflow"/>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ka-GE" sz="1400" b="0" kern="1200" dirty="0" smtClean="0">
                          <a:solidFill>
                            <a:schemeClr val="dk1"/>
                          </a:solidFill>
                          <a:latin typeface="+mn-lt"/>
                          <a:ea typeface="+mn-ea"/>
                          <a:cs typeface="+mn-cs"/>
                        </a:rPr>
                        <a:t>მენეჯმენტი და ადმინისტრირება </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txBody>
                  <a:tcPr anchor="ctr" horzOverflow="overflow"/>
                </a:tc>
                <a:extLst>
                  <a:ext uri="{0D108BD9-81ED-4DB2-BD59-A6C34878D82A}">
                    <a16:rowId xmlns:a16="http://schemas.microsoft.com/office/drawing/2014/main" val="10006"/>
                  </a:ext>
                </a:extLst>
              </a:tr>
              <a:tr h="936771">
                <a:tc>
                  <a:txBody>
                    <a:bodyPr/>
                    <a:lstStyle/>
                    <a:p>
                      <a:pPr marL="0" marR="0" lvl="0" indent="0" algn="just" defTabSz="914400" rtl="0" eaLnBrk="1" fontAlgn="base" latinLnBrk="0" hangingPunct="1">
                        <a:lnSpc>
                          <a:spcPct val="100000"/>
                        </a:lnSpc>
                        <a:spcBef>
                          <a:spcPct val="20000"/>
                        </a:spcBef>
                        <a:spcAft>
                          <a:spcPct val="0"/>
                        </a:spcAft>
                        <a:buClr>
                          <a:srgbClr val="890C08"/>
                        </a:buClr>
                        <a:buSzPct val="60000"/>
                        <a:buFont typeface="Wingdings" pitchFamily="2" charset="2"/>
                        <a:buNone/>
                        <a:tabLst/>
                        <a:defRPr/>
                      </a:pPr>
                      <a:r>
                        <a:rPr kumimoji="0" lang="gl-ES" sz="1400" u="none" strike="noStrike" kern="1200" cap="none" normalizeH="0" baseline="0" dirty="0" smtClean="0">
                          <a:ln>
                            <a:noFill/>
                          </a:ln>
                          <a:effectLst/>
                        </a:rPr>
                        <a:t>საველე სამუშაოების </a:t>
                      </a:r>
                      <a:r>
                        <a:rPr kumimoji="0" lang="ka-GE" sz="1400" u="none" strike="noStrike" kern="1200" cap="none" normalizeH="0" baseline="0" dirty="0" smtClean="0">
                          <a:ln>
                            <a:noFill/>
                          </a:ln>
                          <a:effectLst/>
                        </a:rPr>
                        <a:t>ჩატარების თარიღ</a:t>
                      </a:r>
                      <a:r>
                        <a:rPr kumimoji="0" lang="gl-ES" sz="1400" u="none" strike="noStrike" kern="1200" cap="none" normalizeH="0" baseline="0" dirty="0" smtClean="0">
                          <a:ln>
                            <a:noFill/>
                          </a:ln>
                          <a:effectLst/>
                        </a:rPr>
                        <a:t>ი</a:t>
                      </a:r>
                      <a:endParaRPr kumimoji="0" lang="ru-RU" sz="1400" b="1" u="none" strike="noStrike" kern="1200" cap="none" normalizeH="0" baseline="0" dirty="0" smtClean="0">
                        <a:ln>
                          <a:noFill/>
                        </a:ln>
                        <a:solidFill>
                          <a:schemeClr val="dk1"/>
                        </a:solidFill>
                        <a:effectLst/>
                        <a:latin typeface="+mn-lt"/>
                        <a:ea typeface="+mn-ea"/>
                        <a:cs typeface="+mn-cs"/>
                      </a:endParaRPr>
                    </a:p>
                  </a:txBody>
                  <a:tcPr anchor="ctr" horzOverflow="overflow"/>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ka-GE" sz="1400" u="none" strike="noStrike" kern="1200" cap="none" normalizeH="0" baseline="0" dirty="0" smtClean="0">
                          <a:ln>
                            <a:noFill/>
                          </a:ln>
                          <a:effectLst/>
                        </a:rPr>
                        <a:t> 2020 წელი, სექტემბერი-ოქტომბერი</a:t>
                      </a:r>
                      <a:endParaRPr kumimoji="0" lang="en-US" sz="1400" b="0" i="0" u="none" strike="noStrike" kern="1200" cap="none" normalizeH="0" baseline="0" dirty="0" smtClean="0">
                        <a:ln>
                          <a:noFill/>
                        </a:ln>
                        <a:solidFill>
                          <a:schemeClr val="tx2">
                            <a:lumMod val="75000"/>
                          </a:schemeClr>
                        </a:solidFill>
                        <a:effectLst/>
                        <a:latin typeface="Sylfaen" pitchFamily="18" charset="0"/>
                        <a:ea typeface="ＭＳ Ｐゴシック" pitchFamily="1" charset="-128"/>
                        <a:cs typeface="Arial" charset="0"/>
                      </a:endParaRPr>
                    </a:p>
                  </a:txBody>
                  <a:tcPr anchor="ctr" horzOverflow="overflow"/>
                </a:tc>
                <a:extLst>
                  <a:ext uri="{0D108BD9-81ED-4DB2-BD59-A6C34878D82A}">
                    <a16:rowId xmlns:a16="http://schemas.microsoft.com/office/drawing/2014/main" val="10007"/>
                  </a:ext>
                </a:extLst>
              </a:tr>
            </a:tbl>
          </a:graphicData>
        </a:graphic>
      </p:graphicFrame>
      <p:pic>
        <p:nvPicPr>
          <p:cNvPr id="1026" name="Picture 2" descr="C:\Users\User\Desktop\Science_colorcodedcharts-1201616295.jpg"/>
          <p:cNvPicPr>
            <a:picLocks noChangeAspect="1" noChangeArrowheads="1"/>
          </p:cNvPicPr>
          <p:nvPr/>
        </p:nvPicPr>
        <p:blipFill>
          <a:blip r:embed="rId2" cstate="print"/>
          <a:srcRect/>
          <a:stretch>
            <a:fillRect/>
          </a:stretch>
        </p:blipFill>
        <p:spPr bwMode="auto">
          <a:xfrm>
            <a:off x="152400" y="2438400"/>
            <a:ext cx="2819399" cy="2221824"/>
          </a:xfrm>
          <a:prstGeom prst="rect">
            <a:avLst/>
          </a:prstGeom>
          <a:noFill/>
        </p:spPr>
      </p:pic>
    </p:spTree>
    <p:extLst>
      <p:ext uri="{BB962C8B-B14F-4D97-AF65-F5344CB8AC3E}">
        <p14:creationId xmlns:p14="http://schemas.microsoft.com/office/powerpoint/2010/main" val="23789672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p:cNvSpPr txBox="1">
            <a:spLocks/>
          </p:cNvSpPr>
          <p:nvPr/>
        </p:nvSpPr>
        <p:spPr>
          <a:xfrm>
            <a:off x="1714480" y="142852"/>
            <a:ext cx="7258072" cy="654032"/>
          </a:xfrm>
          <a:prstGeom prst="rect">
            <a:avLst/>
          </a:prstGeom>
          <a:solidFill>
            <a:srgbClr val="92D050"/>
          </a:solidFill>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rmAutofit/>
          </a:bodyPr>
          <a:lstStyle/>
          <a:p>
            <a:pPr lvl="0" algn="ctr">
              <a:spcBef>
                <a:spcPct val="0"/>
              </a:spcBef>
            </a:pPr>
            <a:r>
              <a:rPr lang="ka-GE" b="1" dirty="0" smtClean="0">
                <a:solidFill>
                  <a:schemeClr val="tx1"/>
                </a:solidFill>
              </a:rPr>
              <a:t>ძირითადი ტენდენციები</a:t>
            </a:r>
            <a:endParaRPr lang="ru-RU" b="1" dirty="0">
              <a:solidFill>
                <a:schemeClr val="tx1"/>
              </a:solidFill>
            </a:endParaRPr>
          </a:p>
        </p:txBody>
      </p:sp>
      <p:sp>
        <p:nvSpPr>
          <p:cNvPr id="5" name="Содержимое 2"/>
          <p:cNvSpPr txBox="1">
            <a:spLocks/>
          </p:cNvSpPr>
          <p:nvPr/>
        </p:nvSpPr>
        <p:spPr>
          <a:xfrm>
            <a:off x="179512" y="1052736"/>
            <a:ext cx="8784976" cy="5616624"/>
          </a:xfrm>
          <a:prstGeom prst="rect">
            <a:avLst/>
          </a:prstGeom>
          <a:ln>
            <a:solidFill>
              <a:srgbClr val="92D050"/>
            </a:solidFill>
          </a:ln>
        </p:spPr>
        <p:style>
          <a:lnRef idx="2">
            <a:schemeClr val="accent6"/>
          </a:lnRef>
          <a:fillRef idx="1">
            <a:schemeClr val="lt1"/>
          </a:fillRef>
          <a:effectRef idx="0">
            <a:schemeClr val="accent6"/>
          </a:effectRef>
          <a:fontRef idx="minor">
            <a:schemeClr val="dk1"/>
          </a:fontRef>
        </p:style>
        <p:txBody>
          <a:bodyPr vert="horz" lIns="91440" tIns="45720" rIns="91440" bIns="45720" rtlCol="0">
            <a:normAutofit fontScale="92500" lnSpcReduction="20000"/>
          </a:bodyPr>
          <a:lstStyle/>
          <a:p>
            <a:pPr algn="just"/>
            <a:endParaRPr lang="ka-GE" sz="1300" i="1" u="sng" dirty="0" smtClean="0"/>
          </a:p>
          <a:p>
            <a:pPr algn="just"/>
            <a:r>
              <a:rPr lang="ka-GE" sz="1300" i="1" u="sng" dirty="0" smtClean="0"/>
              <a:t>უმაღლესი სასწავლო უნივერსიტეტების იმიჯი</a:t>
            </a:r>
          </a:p>
          <a:p>
            <a:pPr algn="just"/>
            <a:endParaRPr lang="ka-GE" sz="1200" dirty="0" smtClean="0"/>
          </a:p>
          <a:p>
            <a:pPr algn="just"/>
            <a:endParaRPr lang="ru-RU" sz="1200" dirty="0" smtClean="0"/>
          </a:p>
          <a:p>
            <a:pPr algn="just"/>
            <a:r>
              <a:rPr lang="af-ZA" sz="1200" dirty="0" smtClean="0"/>
              <a:t>კვლევის შედეგებით</a:t>
            </a:r>
            <a:r>
              <a:rPr lang="ka-GE" sz="1200" dirty="0" smtClean="0"/>
              <a:t>, </a:t>
            </a:r>
            <a:r>
              <a:rPr lang="af-ZA" sz="1200" dirty="0" smtClean="0"/>
              <a:t>სხვადასხვა დაწესებულებებში </a:t>
            </a:r>
            <a:r>
              <a:rPr lang="ka-GE" sz="1200" dirty="0" smtClean="0"/>
              <a:t>მაღალი პოპულარობით იმ უნივერსიტეტების კურსდამთავრებულების დასაქმება გამოირჩევა, რომელთა პოპულარობაც, მათი დასახელების სიხშირით გამოიკვეთა. კვლევამ აჩვენა, რომ დამსაქმებელთა 12.2%–ის გადმოცემით, მათ ორგანიზაციებში აკაკი წერეთლის სახელმწიფო უნივერსიტეტის </a:t>
            </a:r>
            <a:r>
              <a:rPr lang="af-ZA" sz="1200" dirty="0" smtClean="0"/>
              <a:t>კურსდამთავრებულები არიან დასაქმებულნი</a:t>
            </a:r>
            <a:r>
              <a:rPr lang="ka-GE" sz="1200" dirty="0" smtClean="0"/>
              <a:t>. უნდა აღინიშნოს, რომ აწსუს კურსდამთავრებულთა დასაქმების მაჩვენებლები, გამოკითხულ ორგანიზაციებში უსწრებს თავისუფალი უნივერსიტეტის, კავკასიის უნივერსიტეტის, „ჯიპას“, ევროპის უნივერსიტეტის კურსდამთავრებულთა დასაქმების წილებს. კონკრეტული შედეგი ეყრდნობა ადგილობრივ ბაზარზე (ქუთაისში, ფოთში) აწსუს კურსდამთავრებულთა დასაქმების მაჩვენებლებს, თბილისთან შედარებით.</a:t>
            </a:r>
          </a:p>
          <a:p>
            <a:pPr algn="just"/>
            <a:endParaRPr lang="en-US" sz="1200" dirty="0" smtClean="0"/>
          </a:p>
          <a:p>
            <a:pPr algn="just"/>
            <a:r>
              <a:rPr lang="ka-GE" sz="1200" dirty="0" smtClean="0"/>
              <a:t>კვლევის ფარგლებში რესპონდენტებს ჰქონდათ შესაძლებლობა შეეფასებინათ უმაღლესი საგანმანათლებლო დაწესებულებები, მათ ორგანიზაციებში დასაქმებული კურსდამთავრებულების მიმართ კმაყოფილების გათვალისწინებით. დამსაქმებლები აწსუს კურსდამთავრებულთა კვალიფიკაციით კმაყოფილება</a:t>
            </a:r>
            <a:r>
              <a:rPr lang="af-ZA" sz="1200" dirty="0" smtClean="0"/>
              <a:t>ს 5 ქულიან სკალაზე, სადაც 1 ნიშნავს </a:t>
            </a:r>
            <a:r>
              <a:rPr lang="ka-GE" sz="1200" dirty="0" smtClean="0"/>
              <a:t>სრულ </a:t>
            </a:r>
            <a:r>
              <a:rPr lang="af-ZA" sz="1200" dirty="0" smtClean="0"/>
              <a:t>უკმაყოფილებას, ხოლო 5 მაქსიმალურ კმაყოფილებას, 4</a:t>
            </a:r>
            <a:r>
              <a:rPr lang="ka-GE" sz="1200" dirty="0" smtClean="0"/>
              <a:t> </a:t>
            </a:r>
            <a:r>
              <a:rPr lang="af-ZA" sz="1200" dirty="0" smtClean="0"/>
              <a:t>ქულით აფასებენ</a:t>
            </a:r>
            <a:r>
              <a:rPr lang="ka-GE" sz="1200" dirty="0" smtClean="0"/>
              <a:t>. კვლევის შედეგად ჩანს, რომ ძირითად შემთხვევებში დამსაქმებელთა კადრებით კმაყოფილება, „სეუ“–ს, „სდასუს“ კურსდამთავრებულთა საქმიანობაზე დადებითად ფასება. აღსანიშნავია, რომ იმ უნივერსიტეტთა დადებითი შეფასებები, რომელთა კურსადმთავრებულების დასაქმების წილი, სხვებთან შედარებით მნიშვნელოვნად დაბალია, კვლევაში მათი დაბალი მონაწილეობით შეიძლება აიხსნას. </a:t>
            </a:r>
          </a:p>
          <a:p>
            <a:pPr algn="just"/>
            <a:endParaRPr lang="ka-GE" sz="1200" dirty="0" smtClean="0"/>
          </a:p>
          <a:p>
            <a:pPr algn="just"/>
            <a:r>
              <a:rPr lang="af-ZA" sz="1200" dirty="0" smtClean="0"/>
              <a:t>კვლევა </a:t>
            </a:r>
            <a:r>
              <a:rPr lang="ka-GE" sz="1200" dirty="0" smtClean="0"/>
              <a:t>შრომის ბაზრის მოთხოვნების გარდა, </a:t>
            </a:r>
            <a:r>
              <a:rPr lang="af-ZA" sz="1200" dirty="0" smtClean="0"/>
              <a:t>ითვალისწინებდა განათლების ბაზრის კვლევას, რაც დამსაქმებლებში </a:t>
            </a:r>
            <a:r>
              <a:rPr lang="ka-GE" sz="1200" dirty="0" smtClean="0"/>
              <a:t>საკვლევი </a:t>
            </a:r>
            <a:r>
              <a:rPr lang="af-ZA" sz="1200" dirty="0" smtClean="0"/>
              <a:t>კვალიფიკაციების </a:t>
            </a:r>
            <a:r>
              <a:rPr lang="ka-GE" sz="1200" dirty="0" smtClean="0"/>
              <a:t>მოთხოვნა–მიწოდების ტენდენციების გამოვლენას </a:t>
            </a:r>
            <a:r>
              <a:rPr lang="af-ZA" sz="1200" dirty="0" smtClean="0"/>
              <a:t>გულისხმობს. </a:t>
            </a:r>
            <a:r>
              <a:rPr lang="ka-GE" sz="1200" dirty="0" smtClean="0"/>
              <a:t>მნიშვნელოვანი იყო დამსაქმებლების ძირითადი მოთხოვნების გარკვევა ისეთ ვაკანტურ პოზიციებზე, რომლებიც უმაღლესი სასწავლებლის დიპლომის ქონის აუცილებლობას გულისხმობს. დამსაქმებლებს ვთხოვეთ, დაესახელებინათ მათთვის მნიშვნელოვანი კრიტერიუმები და მნიშვნელოვნების მიხედვით შეეფასებინათ თითოეული მათგანი. რესპონდენტებმა სპონტანურად (შეხსენების გარეშე) დაასახელეს ის კრიტერიუმები, რაც მათთვის ვაკანტური ადგილების შევსებისას პრიორიტეტულია. კვლევამ აჩვენა, რომ კრიტერიუმთა ჩამონათავლში წამყვან ადგილებს, პროფესიულ ცოდნასა და ზოგადად, განათლებასთან დაკავშირებული ფაქტორები დასაქმებისთვის აპრიორი გარდაუვალ ფაქტორად არის ფორმირებული. მნიშვნელოვან ადგილს იკავებს პროფესიული უნარები და დარგის სიღრმისეული ცოდნა. უფრო მეტიც, კრიტერიუმთა შორის, კადრების შერჩევისას, დარგის სათანადო თეორიული და პრაქტიკული ცოდნა, დასკვნის უნარი და პრფესიული უნარები დასაქმებულებისთვის გადამწყვეტი მნიშვნელობის მქონეა. </a:t>
            </a:r>
          </a:p>
          <a:p>
            <a:pPr algn="just"/>
            <a:endParaRPr lang="en-US" sz="1200" dirty="0" smtClean="0"/>
          </a:p>
          <a:p>
            <a:pPr algn="just"/>
            <a:r>
              <a:rPr lang="ka-GE" sz="1200" dirty="0" smtClean="0"/>
              <a:t>სხვა მხრივ, დამსაქმებლები, დიდწილად აქცევენ ყურადღებას, თეორიულ ცოდნას და მათი პრაქტიკაში გამოყენების უნარებს. გარდა ამისა, მნიშვნელოვანი ფაქტორია ახალი კადრების მოტივაცია და პროფესიული უნარ–ჩვევები. </a:t>
            </a:r>
            <a:r>
              <a:rPr lang="af-ZA" sz="1200" dirty="0" smtClean="0"/>
              <a:t>სამუშაო გამოცდილება</a:t>
            </a:r>
            <a:r>
              <a:rPr lang="ka-GE" sz="1200" dirty="0" smtClean="0"/>
              <a:t>ზე, </a:t>
            </a:r>
            <a:r>
              <a:rPr lang="af-ZA" sz="1200" dirty="0" smtClean="0"/>
              <a:t>როგორც მნიშვნელოვან ფაქტორ</a:t>
            </a:r>
            <a:r>
              <a:rPr lang="ka-GE" sz="1200" dirty="0" smtClean="0"/>
              <a:t>ზე აქცენტები</a:t>
            </a:r>
            <a:r>
              <a:rPr lang="af-ZA" sz="1200" dirty="0" smtClean="0"/>
              <a:t>, დამსაქმებლებში აქტუალურია, როგორც მოთხოვნ</a:t>
            </a:r>
            <a:r>
              <a:rPr lang="ka-GE" sz="1200" dirty="0" smtClean="0"/>
              <a:t>ილი პარამეტრების ეფექტურ დროში გაზომვის საშუალება ან </a:t>
            </a:r>
            <a:r>
              <a:rPr lang="af-ZA" sz="1200" dirty="0" smtClean="0"/>
              <a:t>ერთგვარი გარანტია.</a:t>
            </a:r>
            <a:r>
              <a:rPr lang="ka-GE" sz="1200" dirty="0" smtClean="0"/>
              <a:t> </a:t>
            </a:r>
          </a:p>
          <a:p>
            <a:pPr algn="just"/>
            <a:endParaRPr lang="ka-GE" sz="1200" dirty="0" smtClean="0"/>
          </a:p>
          <a:p>
            <a:pPr algn="just"/>
            <a:r>
              <a:rPr lang="ka-GE" sz="1200" u="sng" dirty="0" smtClean="0"/>
              <a:t>კონკრეტული სფეროების დამსაქმებელთა განწყობების უკეთ გადმოსაცემად, მიშვნელოვანია რამდენიმე არსებითი განსხვავების შესახებ აქცენტები, რაც უფრო ნათელს გახდის კვლევის ზოგად კონტექსტს და მითუმეტეს, შრომისა და განათლების ბაზრის მოთხოვნებს. შესაბამისად, თითოეული სფეროს  ტენდენციებს წინ უძღვის მათთვის დამახასიათებელი სპეციფიკური კრიტერიუმები, რაც საერთო ჯამში, ასევე, კვლევის მნიშვნელოვანი მიგნებებია.</a:t>
            </a:r>
            <a:endParaRPr lang="en-US" sz="1200" u="sng" dirty="0" smtClean="0"/>
          </a:p>
          <a:p>
            <a:pPr algn="just"/>
            <a:endParaRPr lang="en-US" sz="1200" dirty="0" smtClean="0"/>
          </a:p>
          <a:p>
            <a:pPr algn="just"/>
            <a:endParaRPr lang="en-US" sz="1200" dirty="0" smtClean="0"/>
          </a:p>
          <a:p>
            <a:pPr algn="just"/>
            <a:endParaRPr lang="ru-RU" sz="1200" dirty="0" smtClean="0"/>
          </a:p>
          <a:p>
            <a:pPr algn="just"/>
            <a:endParaRPr lang="ru-RU" sz="1200" dirty="0" smtClean="0"/>
          </a:p>
          <a:p>
            <a:pPr algn="just"/>
            <a:endParaRPr lang="en-US" sz="1200" dirty="0" smtClean="0"/>
          </a:p>
          <a:p>
            <a:pPr algn="just"/>
            <a:endParaRPr lang="ka-GE" sz="1200" dirty="0" smtClean="0"/>
          </a:p>
          <a:p>
            <a:pPr algn="just"/>
            <a:endParaRPr lang="ru-RU"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1691680" y="116632"/>
            <a:ext cx="7258072" cy="654032"/>
          </a:xfrm>
          <a:prstGeom prst="rect">
            <a:avLst/>
          </a:prstGeom>
          <a:solidFill>
            <a:srgbClr val="92D050"/>
          </a:solidFill>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Autofit/>
          </a:bodyPr>
          <a:lstStyle/>
          <a:p>
            <a:pPr lvl="0" algn="ctr">
              <a:spcBef>
                <a:spcPct val="0"/>
              </a:spcBef>
            </a:pPr>
            <a:r>
              <a:rPr lang="ka-GE" sz="1600" b="1" dirty="0" smtClean="0">
                <a:solidFill>
                  <a:schemeClr val="tx1"/>
                </a:solidFill>
              </a:rPr>
              <a:t>  დაასახელეთ ყველა  უმაღლესი სასწავლებელი, რომლის კურსდამთავრებულიც (თუნდაც ერთი) მუშაობს თქვენს ორგანიზაციაში</a:t>
            </a:r>
            <a:endParaRPr kumimoji="0" lang="ru-RU" sz="16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8" name="Content Placeholder 7"/>
          <p:cNvGraphicFramePr>
            <a:graphicFrameLocks noGrp="1"/>
          </p:cNvGraphicFramePr>
          <p:nvPr>
            <p:ph idx="1"/>
          </p:nvPr>
        </p:nvGraphicFramePr>
        <p:xfrm>
          <a:off x="251520" y="980728"/>
          <a:ext cx="8712968" cy="5688632"/>
        </p:xfrm>
        <a:graphic>
          <a:graphicData uri="http://schemas.openxmlformats.org/drawingml/2006/chart">
            <c:chart xmlns:c="http://schemas.openxmlformats.org/drawingml/2006/chart" xmlns:r="http://schemas.openxmlformats.org/officeDocument/2006/relationships" r:id="rId2"/>
          </a:graphicData>
        </a:graphic>
      </p:graphicFrame>
      <p:sp>
        <p:nvSpPr>
          <p:cNvPr id="6" name="Rounded Rectangle 5"/>
          <p:cNvSpPr/>
          <p:nvPr/>
        </p:nvSpPr>
        <p:spPr>
          <a:xfrm>
            <a:off x="5508104" y="3573016"/>
            <a:ext cx="2880320" cy="1152128"/>
          </a:xfrm>
          <a:prstGeom prst="roundRect">
            <a:avLst/>
          </a:prstGeom>
          <a:ln>
            <a:solidFill>
              <a:srgbClr val="92D05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ka-GE" sz="1100" b="1" dirty="0" smtClean="0"/>
              <a:t>კონკრეტულ კითხვაზე რამდენიმე  პასუხის  შესაძლებლობის გამო , გრაფიკზე მოცემული პროცენტული მაჩვენებლების ჯამი აღემატება 100%–ს.</a:t>
            </a:r>
            <a:endParaRPr lang="en-US" sz="11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a:xfrm>
            <a:off x="1691680" y="116632"/>
            <a:ext cx="7200800" cy="792088"/>
          </a:xfrm>
          <a:prstGeom prst="rect">
            <a:avLst/>
          </a:prstGeom>
          <a:solidFill>
            <a:srgbClr val="92D050"/>
          </a:solidFill>
        </p:spPr>
        <p:style>
          <a:lnRef idx="0">
            <a:schemeClr val="accent6"/>
          </a:lnRef>
          <a:fillRef idx="3">
            <a:schemeClr val="accent6"/>
          </a:fillRef>
          <a:effectRef idx="3">
            <a:schemeClr val="accent6"/>
          </a:effectRef>
          <a:fontRef idx="minor">
            <a:schemeClr val="lt1"/>
          </a:fontRef>
        </p:style>
        <p:txBody>
          <a:bodyPr vert="horz" lIns="91440" tIns="45720" rIns="91440" bIns="45720" rtlCol="0" anchor="ctr">
            <a:noAutofit/>
          </a:bodyPr>
          <a:lstStyle/>
          <a:p>
            <a:pPr lvl="0" algn="ctr">
              <a:spcBef>
                <a:spcPct val="0"/>
              </a:spcBef>
            </a:pPr>
            <a:r>
              <a:rPr lang="ka-GE" sz="1600" b="1" dirty="0" smtClean="0">
                <a:solidFill>
                  <a:schemeClr val="tx1"/>
                </a:solidFill>
              </a:rPr>
              <a:t>მე დაგისახელებთ უსდ-ებს. გთხოვთ, 5 ქულიანი სკალით, შეაფასოთ  რამდენად მისაღებია თითოეული მათგანის კურსდამთავრებულის დასაქმება თქვენს ორგანიზაციაში? </a:t>
            </a:r>
            <a:endParaRPr kumimoji="0" lang="ru-RU" sz="1600" b="1" i="0" u="none" strike="noStrike" kern="1200" cap="none" spc="0" normalizeH="0" baseline="0" noProof="0" dirty="0">
              <a:ln>
                <a:noFill/>
              </a:ln>
              <a:solidFill>
                <a:schemeClr val="tx1"/>
              </a:solidFill>
              <a:effectLst/>
              <a:uLnTx/>
              <a:uFillTx/>
              <a:latin typeface="+mn-lt"/>
              <a:ea typeface="+mn-ea"/>
              <a:cs typeface="+mn-cs"/>
            </a:endParaRPr>
          </a:p>
        </p:txBody>
      </p:sp>
      <p:graphicFrame>
        <p:nvGraphicFramePr>
          <p:cNvPr id="8" name="Content Placeholder 7"/>
          <p:cNvGraphicFramePr>
            <a:graphicFrameLocks noGrp="1"/>
          </p:cNvGraphicFramePr>
          <p:nvPr>
            <p:ph idx="1"/>
          </p:nvPr>
        </p:nvGraphicFramePr>
        <p:xfrm>
          <a:off x="251520" y="980728"/>
          <a:ext cx="8712968" cy="568863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00166" y="142852"/>
            <a:ext cx="7258072" cy="654032"/>
          </a:xfrm>
          <a:solidFill>
            <a:srgbClr val="92D050"/>
          </a:solidFill>
        </p:spPr>
        <p:style>
          <a:lnRef idx="0">
            <a:schemeClr val="accent6"/>
          </a:lnRef>
          <a:fillRef idx="3">
            <a:schemeClr val="accent6"/>
          </a:fillRef>
          <a:effectRef idx="3">
            <a:schemeClr val="accent6"/>
          </a:effectRef>
          <a:fontRef idx="minor">
            <a:schemeClr val="lt1"/>
          </a:fontRef>
        </p:style>
        <p:txBody>
          <a:bodyPr>
            <a:normAutofit fontScale="90000"/>
          </a:bodyPr>
          <a:lstStyle/>
          <a:p>
            <a:r>
              <a:rPr lang="ka-GE" sz="1800" b="1" dirty="0" smtClean="0">
                <a:solidFill>
                  <a:schemeClr val="tx1"/>
                </a:solidFill>
              </a:rPr>
              <a:t/>
            </a:r>
            <a:br>
              <a:rPr lang="ka-GE" sz="1800" b="1" dirty="0" smtClean="0">
                <a:solidFill>
                  <a:schemeClr val="tx1"/>
                </a:solidFill>
              </a:rPr>
            </a:br>
            <a:r>
              <a:rPr lang="ka-GE" sz="1800" b="1" dirty="0" smtClean="0">
                <a:solidFill>
                  <a:schemeClr val="tx1"/>
                </a:solidFill>
              </a:rPr>
              <a:t>სპონტანური დასახელება: </a:t>
            </a:r>
            <a:r>
              <a:rPr lang="en-US" sz="1800" b="1" dirty="0" err="1" smtClean="0">
                <a:solidFill>
                  <a:schemeClr val="tx1"/>
                </a:solidFill>
              </a:rPr>
              <a:t>ორგანიზაციაში</a:t>
            </a:r>
            <a:r>
              <a:rPr lang="en-US" sz="1800" b="1" dirty="0" smtClean="0">
                <a:solidFill>
                  <a:schemeClr val="tx1"/>
                </a:solidFill>
              </a:rPr>
              <a:t> </a:t>
            </a:r>
            <a:r>
              <a:rPr lang="en-US" sz="1800" b="1" dirty="0" err="1" smtClean="0">
                <a:solidFill>
                  <a:schemeClr val="tx1"/>
                </a:solidFill>
              </a:rPr>
              <a:t>რეალურად</a:t>
            </a:r>
            <a:r>
              <a:rPr lang="en-US" sz="1800" b="1" dirty="0" smtClean="0">
                <a:solidFill>
                  <a:schemeClr val="tx1"/>
                </a:solidFill>
              </a:rPr>
              <a:t> </a:t>
            </a:r>
            <a:r>
              <a:rPr lang="en-US" sz="1800" b="1" dirty="0" err="1" smtClean="0">
                <a:solidFill>
                  <a:schemeClr val="tx1"/>
                </a:solidFill>
              </a:rPr>
              <a:t>რა</a:t>
            </a:r>
            <a:r>
              <a:rPr lang="en-US" sz="1800" b="1" dirty="0" smtClean="0">
                <a:solidFill>
                  <a:schemeClr val="tx1"/>
                </a:solidFill>
              </a:rPr>
              <a:t> </a:t>
            </a:r>
            <a:r>
              <a:rPr lang="en-US" sz="1800" b="1" dirty="0" err="1" smtClean="0">
                <a:solidFill>
                  <a:schemeClr val="tx1"/>
                </a:solidFill>
              </a:rPr>
              <a:t>კრიტერიუმების</a:t>
            </a:r>
            <a:r>
              <a:rPr lang="en-US" sz="1800" b="1" dirty="0" smtClean="0">
                <a:solidFill>
                  <a:schemeClr val="tx1"/>
                </a:solidFill>
              </a:rPr>
              <a:t> </a:t>
            </a:r>
            <a:r>
              <a:rPr lang="en-US" sz="1800" b="1" dirty="0" err="1" smtClean="0">
                <a:solidFill>
                  <a:schemeClr val="tx1"/>
                </a:solidFill>
              </a:rPr>
              <a:t>მიხედვით</a:t>
            </a:r>
            <a:r>
              <a:rPr lang="en-US" sz="1800" b="1" dirty="0" smtClean="0">
                <a:solidFill>
                  <a:schemeClr val="tx1"/>
                </a:solidFill>
              </a:rPr>
              <a:t> </a:t>
            </a:r>
            <a:r>
              <a:rPr lang="en-US" sz="1800" b="1" dirty="0" err="1" smtClean="0">
                <a:solidFill>
                  <a:schemeClr val="tx1"/>
                </a:solidFill>
              </a:rPr>
              <a:t>ხდება</a:t>
            </a:r>
            <a:r>
              <a:rPr lang="en-US" sz="1800" b="1" dirty="0" smtClean="0">
                <a:solidFill>
                  <a:schemeClr val="tx1"/>
                </a:solidFill>
              </a:rPr>
              <a:t> </a:t>
            </a:r>
            <a:r>
              <a:rPr lang="en-US" sz="1800" b="1" dirty="0" err="1" smtClean="0">
                <a:solidFill>
                  <a:schemeClr val="tx1"/>
                </a:solidFill>
              </a:rPr>
              <a:t>კადრის</a:t>
            </a:r>
            <a:r>
              <a:rPr lang="en-US" sz="1800" b="1" dirty="0" smtClean="0">
                <a:solidFill>
                  <a:schemeClr val="tx1"/>
                </a:solidFill>
              </a:rPr>
              <a:t> </a:t>
            </a:r>
            <a:r>
              <a:rPr lang="en-US" sz="1800" b="1" dirty="0" err="1" smtClean="0">
                <a:solidFill>
                  <a:schemeClr val="tx1"/>
                </a:solidFill>
              </a:rPr>
              <a:t>შერჩევა</a:t>
            </a:r>
            <a:r>
              <a:rPr lang="en-US" sz="1800" b="1" dirty="0" smtClean="0">
                <a:solidFill>
                  <a:schemeClr val="tx1"/>
                </a:solidFill>
              </a:rPr>
              <a:t> </a:t>
            </a:r>
            <a:r>
              <a:rPr lang="ka-GE" sz="1800" b="1" dirty="0" smtClean="0">
                <a:solidFill>
                  <a:schemeClr val="tx1"/>
                </a:solidFill>
              </a:rPr>
              <a:t/>
            </a:r>
            <a:br>
              <a:rPr lang="ka-GE" sz="1800" b="1" dirty="0" smtClean="0">
                <a:solidFill>
                  <a:schemeClr val="tx1"/>
                </a:solidFill>
              </a:rPr>
            </a:br>
            <a:endParaRPr lang="ru-RU" sz="2000" b="1" dirty="0">
              <a:solidFill>
                <a:schemeClr val="tx1"/>
              </a:solidFill>
            </a:endParaRPr>
          </a:p>
        </p:txBody>
      </p:sp>
      <p:graphicFrame>
        <p:nvGraphicFramePr>
          <p:cNvPr id="4" name="Содержимое 3"/>
          <p:cNvGraphicFramePr>
            <a:graphicFrameLocks noGrp="1"/>
          </p:cNvGraphicFramePr>
          <p:nvPr>
            <p:ph idx="1"/>
          </p:nvPr>
        </p:nvGraphicFramePr>
        <p:xfrm>
          <a:off x="214282" y="857232"/>
          <a:ext cx="8786874" cy="585791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438400" y="1981200"/>
            <a:ext cx="4724400" cy="1905000"/>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lvl="0" algn="ctr"/>
            <a:r>
              <a:rPr lang="ka-GE" sz="2800" b="1" dirty="0" smtClean="0">
                <a:solidFill>
                  <a:schemeClr val="dk1"/>
                </a:solidFill>
              </a:rPr>
              <a:t>მენეჯმენტი და ადმინისტრირება</a:t>
            </a:r>
            <a:endParaRPr lang="en-US" sz="28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3042" y="142852"/>
            <a:ext cx="7115196" cy="654032"/>
          </a:xfrm>
        </p:spPr>
        <p:style>
          <a:lnRef idx="0">
            <a:schemeClr val="accent3"/>
          </a:lnRef>
          <a:fillRef idx="3">
            <a:schemeClr val="accent3"/>
          </a:fillRef>
          <a:effectRef idx="3">
            <a:schemeClr val="accent3"/>
          </a:effectRef>
          <a:fontRef idx="minor">
            <a:schemeClr val="lt1"/>
          </a:fontRef>
        </p:style>
        <p:txBody>
          <a:bodyPr>
            <a:normAutofit fontScale="90000"/>
          </a:bodyPr>
          <a:lstStyle/>
          <a:p>
            <a:r>
              <a:rPr lang="en-US" sz="2000" b="1" dirty="0" smtClean="0">
                <a:solidFill>
                  <a:schemeClr val="tx1"/>
                </a:solidFill>
              </a:rPr>
              <a:t/>
            </a:r>
            <a:br>
              <a:rPr lang="en-US" sz="2000" b="1" dirty="0" smtClean="0">
                <a:solidFill>
                  <a:schemeClr val="tx1"/>
                </a:solidFill>
              </a:rPr>
            </a:br>
            <a:r>
              <a:rPr lang="af-ZA" sz="2000" b="1" dirty="0" smtClean="0">
                <a:solidFill>
                  <a:schemeClr val="tx1"/>
                </a:solidFill>
              </a:rPr>
              <a:t>რესპონდენტის </a:t>
            </a:r>
            <a:r>
              <a:rPr lang="ru-RU" sz="2000" b="1" dirty="0" smtClean="0">
                <a:solidFill>
                  <a:schemeClr val="tx1"/>
                </a:solidFill>
              </a:rPr>
              <a:t>პოზიცია (თანამდებობა)</a:t>
            </a:r>
            <a:r>
              <a:rPr lang="af-ZA" sz="2000" b="1" dirty="0" smtClean="0">
                <a:solidFill>
                  <a:schemeClr val="tx1"/>
                </a:solidFill>
              </a:rPr>
              <a:t>:</a:t>
            </a:r>
            <a:r>
              <a:rPr lang="ru-RU" sz="2000" b="1" dirty="0" smtClean="0">
                <a:solidFill>
                  <a:schemeClr val="tx1"/>
                </a:solidFill>
              </a:rPr>
              <a:t/>
            </a:r>
            <a:br>
              <a:rPr lang="ru-RU" sz="2000" b="1" dirty="0" smtClean="0">
                <a:solidFill>
                  <a:schemeClr val="tx1"/>
                </a:solidFill>
              </a:rPr>
            </a:br>
            <a:endParaRPr lang="ru-RU" sz="2000" b="1" dirty="0">
              <a:solidFill>
                <a:schemeClr val="tx1"/>
              </a:solidFill>
            </a:endParaRPr>
          </a:p>
        </p:txBody>
      </p:sp>
      <p:graphicFrame>
        <p:nvGraphicFramePr>
          <p:cNvPr id="4" name="Содержимое 3"/>
          <p:cNvGraphicFramePr>
            <a:graphicFrameLocks noGrp="1"/>
          </p:cNvGraphicFramePr>
          <p:nvPr>
            <p:ph idx="1"/>
          </p:nvPr>
        </p:nvGraphicFramePr>
        <p:xfrm>
          <a:off x="285720" y="1214422"/>
          <a:ext cx="8572560" cy="535785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4052</TotalTime>
  <Words>1309</Words>
  <Application>Microsoft Office PowerPoint</Application>
  <PresentationFormat>Экран (4:3)</PresentationFormat>
  <Paragraphs>123</Paragraphs>
  <Slides>27</Slides>
  <Notes>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27</vt:i4>
      </vt:variant>
    </vt:vector>
  </HeadingPairs>
  <TitlesOfParts>
    <vt:vector size="34" baseType="lpstr">
      <vt:lpstr>ＭＳ Ｐゴシック</vt:lpstr>
      <vt:lpstr>AcadNusx</vt:lpstr>
      <vt:lpstr>Arial</vt:lpstr>
      <vt:lpstr>Calibri</vt:lpstr>
      <vt:lpstr>Sylfaen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სპონტანური დასახელება: ორგანიზაციაში რეალურად რა კრიტერიუმების მიხედვით ხდება კადრის შერჩევა  </vt:lpstr>
      <vt:lpstr>Презентация PowerPoint</vt:lpstr>
      <vt:lpstr> რესპონდენტის პოზიცია (თანამდებობა): </vt:lpstr>
      <vt:lpstr>ორგანიზაციის იურიდიული ფორმა:</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რა არის ის ძირითადი  საშუალებები, არხები, წყაროები, რასაც იყენებთ კადრების მოძიების დროს? </vt:lpstr>
      <vt:lpstr>    რამდენად ხშირად იღებთ/იღებდით ინფორმაციას უნივერსიტეტების, სასწავლო უნივერსიტეტების  შესახებ ქვემოთ მოცემული საინფორმაციო წყაროებიდან ? </vt:lpstr>
      <vt:lpstr>გთხოვთ, მიპასუხოთ უნივერსიტეტებთან, სასწავლო უნივერსიტეტებთან კომუნიკაციისთვის  რომელი წყაროებია თქვენთვის მისაღები/ოპტიმალური?</vt:lpstr>
      <vt:lpstr>თქვენი ორგანიზაცია მონაწილეობას იღებს თუ არა, საგანმანათლებლო პროგრამების შემუშავება/განვითარების პროცესებში?</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Home</cp:lastModifiedBy>
  <cp:revision>405</cp:revision>
  <dcterms:modified xsi:type="dcterms:W3CDTF">2020-12-14T18:04:18Z</dcterms:modified>
</cp:coreProperties>
</file>